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74" r:id="rId3"/>
  </p:sldMasterIdLst>
  <p:notesMasterIdLst>
    <p:notesMasterId r:id="rId13"/>
  </p:notesMasterIdLst>
  <p:handoutMasterIdLst>
    <p:handoutMasterId r:id="rId14"/>
  </p:handoutMasterIdLst>
  <p:sldIdLst>
    <p:sldId id="256" r:id="rId4"/>
    <p:sldId id="263" r:id="rId5"/>
    <p:sldId id="265" r:id="rId6"/>
    <p:sldId id="266" r:id="rId7"/>
    <p:sldId id="273" r:id="rId8"/>
    <p:sldId id="274" r:id="rId9"/>
    <p:sldId id="290" r:id="rId10"/>
    <p:sldId id="280" r:id="rId11"/>
    <p:sldId id="289" r:id="rId12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6600"/>
    <a:srgbClr val="B1C800"/>
    <a:srgbClr val="E2001A"/>
    <a:srgbClr val="EFF4CC"/>
    <a:srgbClr val="000000"/>
    <a:srgbClr val="FFFFFF"/>
    <a:srgbClr val="D7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79082" autoAdjust="0"/>
  </p:normalViewPr>
  <p:slideViewPr>
    <p:cSldViewPr snapToGrid="0">
      <p:cViewPr varScale="1">
        <p:scale>
          <a:sx n="85" d="100"/>
          <a:sy n="85" d="100"/>
        </p:scale>
        <p:origin x="122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43979894260038E-2"/>
          <c:y val="3.9407755319465887E-2"/>
          <c:w val="0.90044513985067021"/>
          <c:h val="0.89593690195033526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B1C8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1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CA41-43E9-8C1E-B09E8EA6B5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Tabelle1!$B$1:$P$1</c:f>
              <c:strCach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</c:strCache>
            </c:strRef>
          </c:cat>
          <c:val>
            <c:numRef>
              <c:f>Tabelle1!$B$2:$P$2</c:f>
              <c:numCache>
                <c:formatCode>General</c:formatCode>
                <c:ptCount val="15"/>
                <c:pt idx="0">
                  <c:v>11920</c:v>
                </c:pt>
                <c:pt idx="1">
                  <c:v>10272</c:v>
                </c:pt>
                <c:pt idx="2">
                  <c:v>14443</c:v>
                </c:pt>
                <c:pt idx="3">
                  <c:v>9802</c:v>
                </c:pt>
                <c:pt idx="4">
                  <c:v>7340</c:v>
                </c:pt>
                <c:pt idx="5">
                  <c:v>8769</c:v>
                </c:pt>
                <c:pt idx="6">
                  <c:v>5021</c:v>
                </c:pt>
                <c:pt idx="7">
                  <c:v>5100</c:v>
                </c:pt>
                <c:pt idx="8">
                  <c:v>6368</c:v>
                </c:pt>
                <c:pt idx="9">
                  <c:v>5402</c:v>
                </c:pt>
                <c:pt idx="10">
                  <c:v>6910</c:v>
                </c:pt>
                <c:pt idx="11">
                  <c:v>33916</c:v>
                </c:pt>
                <c:pt idx="12">
                  <c:v>59804</c:v>
                </c:pt>
                <c:pt idx="13">
                  <c:v>12382</c:v>
                </c:pt>
                <c:pt idx="14">
                  <c:v>7742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CA41-43E9-8C1E-B09E8EA6B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3487984"/>
        <c:axId val="563487656"/>
      </c:lineChart>
      <c:catAx>
        <c:axId val="56348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3487656"/>
        <c:crosses val="autoZero"/>
        <c:auto val="1"/>
        <c:lblAlgn val="ctr"/>
        <c:lblOffset val="100"/>
        <c:noMultiLvlLbl val="0"/>
      </c:catAx>
      <c:valAx>
        <c:axId val="563487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348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5569" tIns="47784" rIns="95569" bIns="47784" rtlCol="0"/>
          <a:lstStyle>
            <a:lvl1pPr algn="r">
              <a:defRPr sz="1200"/>
            </a:lvl1pPr>
          </a:lstStyle>
          <a:p>
            <a:fld id="{507743AE-B7B3-4360-8979-7BEE3E2B7C64}" type="datetimeFigureOut">
              <a:rPr lang="de-DE" smtClean="0"/>
              <a:t>15.02.2024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5569" tIns="47784" rIns="95569" bIns="47784" rtlCol="0" anchor="b"/>
          <a:lstStyle>
            <a:lvl1pPr algn="r">
              <a:defRPr sz="1200"/>
            </a:lvl1pPr>
          </a:lstStyle>
          <a:p>
            <a:fld id="{A5E82F49-D022-4DE9-9562-DF9BCE8445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357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9" tIns="47784" rIns="95569" bIns="47784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9" tIns="47784" rIns="95569" bIns="47784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9" tIns="47784" rIns="95569" bIns="47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2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9" tIns="47784" rIns="95569" bIns="47784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2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9" tIns="47784" rIns="95569" bIns="4778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C727A2B-3F8A-4D2A-B843-79F9ADFDBE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9046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Nun</a:t>
            </a:r>
            <a:r>
              <a:rPr lang="de-DE" baseline="0" dirty="0"/>
              <a:t> kommen wir zur Musterpräsentation…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7A2B-3F8A-4D2A-B843-79F9ADFDBE8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9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Nun</a:t>
            </a:r>
            <a:r>
              <a:rPr lang="de-DE" baseline="0" dirty="0"/>
              <a:t> kommen wir zur FBG Muster!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7A2B-3F8A-4D2A-B843-79F9ADFDBE8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79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7A2B-3F8A-4D2A-B843-79F9ADFDBE8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011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Zeitraum</a:t>
            </a:r>
            <a:r>
              <a:rPr lang="de-DE" baseline="0" dirty="0"/>
              <a:t> 10 Jahre um Entwicklungen besser aufzeigen zu können. </a:t>
            </a:r>
          </a:p>
          <a:p>
            <a:r>
              <a:rPr lang="de-DE" baseline="0" dirty="0"/>
              <a:t>Einschlag gesamt, Faktura, Normal vs. Kalamitäten und Abgleich FE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7A2B-3F8A-4D2A-B843-79F9ADFDBE8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498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Ich zeige</a:t>
            </a:r>
            <a:r>
              <a:rPr lang="de-DE" baseline="0" dirty="0"/>
              <a:t> Ihnen einige Folien zu verschiedenen Themen nach dem Baukastenprinzip! </a:t>
            </a:r>
          </a:p>
          <a:p>
            <a:endParaRPr lang="de-DE" baseline="0" dirty="0"/>
          </a:p>
          <a:p>
            <a:r>
              <a:rPr lang="de-DE" baseline="0" dirty="0"/>
              <a:t>Thema Bilder können ihren Vortrag beleben! Gleichzeitig können Bilder auch persönliche Bezüge herstellen. Gerne auch eigene!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7A2B-3F8A-4D2A-B843-79F9ADFDBE8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155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7A2B-3F8A-4D2A-B843-79F9ADFDBE8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351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727A2B-3F8A-4D2A-B843-79F9ADFDBE8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33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156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0679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23802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65168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15059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4106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98405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0490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10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47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524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670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25665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5142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65942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41277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11049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93723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076253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91963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5644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66961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14944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63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90787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441874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12203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75515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02709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4767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8765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6958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5089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202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1071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_Wald_und_Holz_RGB_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0088" y="395288"/>
            <a:ext cx="280828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1" descr="Farbleiste_DIN_A4"/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3389313"/>
            <a:ext cx="915987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8" name="Group 17"/>
          <p:cNvGrpSpPr>
            <a:grpSpLocks/>
          </p:cNvGrpSpPr>
          <p:nvPr/>
        </p:nvGrpSpPr>
        <p:grpSpPr bwMode="auto">
          <a:xfrm>
            <a:off x="7235825" y="5260975"/>
            <a:ext cx="1487488" cy="1104900"/>
            <a:chOff x="4558" y="3314"/>
            <a:chExt cx="937" cy="696"/>
          </a:xfrm>
        </p:grpSpPr>
        <p:pic>
          <p:nvPicPr>
            <p:cNvPr id="1030" name="Picture 13" descr="ForstNRW_Slogan_rgb_c72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314"/>
              <a:ext cx="849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1" name="Text Box 14"/>
            <p:cNvSpPr txBox="1">
              <a:spLocks noChangeArrowheads="1"/>
            </p:cNvSpPr>
            <p:nvPr/>
          </p:nvSpPr>
          <p:spPr bwMode="auto">
            <a:xfrm>
              <a:off x="4588" y="3875"/>
              <a:ext cx="90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sz="800"/>
                <a:t>www.wald-und-holz.nrw.de</a:t>
              </a:r>
            </a:p>
          </p:txBody>
        </p:sp>
      </p:grpSp>
      <p:sp>
        <p:nvSpPr>
          <p:cNvPr id="1029" name="Rectangle 16"/>
          <p:cNvSpPr>
            <a:spLocks noChangeArrowheads="1"/>
          </p:cNvSpPr>
          <p:nvPr/>
        </p:nvSpPr>
        <p:spPr bwMode="auto">
          <a:xfrm>
            <a:off x="971550" y="6381750"/>
            <a:ext cx="2889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de-DE" sz="80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16"/>
          <a:srcRect l="756" t="-11518" r="1" b="-99407"/>
          <a:stretch/>
        </p:blipFill>
        <p:spPr>
          <a:xfrm>
            <a:off x="91440" y="3375661"/>
            <a:ext cx="9067800" cy="2204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ChangeArrowheads="1"/>
          </p:cNvSpPr>
          <p:nvPr/>
        </p:nvSpPr>
        <p:spPr bwMode="auto">
          <a:xfrm>
            <a:off x="0" y="1287463"/>
            <a:ext cx="9144000" cy="5040312"/>
          </a:xfrm>
          <a:prstGeom prst="rect">
            <a:avLst/>
          </a:prstGeom>
          <a:solidFill>
            <a:srgbClr val="EFF4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051" name="Picture 7" descr="Logo_Wald_und_Holz_RGB_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0088" y="395288"/>
            <a:ext cx="280828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971550" y="6381750"/>
            <a:ext cx="2889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9858BB09-2AE3-41E7-91A1-6D6683E3DA1E}" type="slidenum">
              <a:rPr lang="de-DE" sz="800"/>
              <a:pPr/>
              <a:t>‹Nr.›</a:t>
            </a:fld>
            <a:endParaRPr lang="de-DE" sz="80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5" y="1174751"/>
            <a:ext cx="9159875" cy="120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ChangeArrowheads="1"/>
          </p:cNvSpPr>
          <p:nvPr/>
        </p:nvSpPr>
        <p:spPr bwMode="auto">
          <a:xfrm>
            <a:off x="0" y="1287463"/>
            <a:ext cx="9144000" cy="5040312"/>
          </a:xfrm>
          <a:prstGeom prst="rect">
            <a:avLst/>
          </a:prstGeom>
          <a:solidFill>
            <a:srgbClr val="EFF4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051" name="Picture 7" descr="Logo_Wald_und_Holz_RGB_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0088" y="395288"/>
            <a:ext cx="280828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971550" y="6381750"/>
            <a:ext cx="2889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fld id="{9858BB09-2AE3-41E7-91A1-6D6683E3DA1E}" type="slidenum">
              <a:rPr lang="de-DE" sz="800"/>
              <a:pPr/>
              <a:t>‹Nr.›</a:t>
            </a:fld>
            <a:endParaRPr lang="de-DE" sz="800"/>
          </a:p>
        </p:txBody>
      </p:sp>
      <p:pic>
        <p:nvPicPr>
          <p:cNvPr id="2053" name="Picture 10" descr="Farbleiste_DIN_A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75" y="1296988"/>
            <a:ext cx="9159875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44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draußen, Himmel, Baum, Natur enthält.&#10;&#10;Automatisch generierte Beschreibung">
            <a:extLst>
              <a:ext uri="{FF2B5EF4-FFF2-40B4-BE49-F238E27FC236}">
                <a16:creationId xmlns:a16="http://schemas.microsoft.com/office/drawing/2014/main" id="{FAEFE30D-ED8F-4182-8E34-C7DC41BD9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6" b="25762"/>
          <a:stretch/>
        </p:blipFill>
        <p:spPr>
          <a:xfrm>
            <a:off x="0" y="1"/>
            <a:ext cx="9144000" cy="3388712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03515" y="3388712"/>
            <a:ext cx="8064500" cy="268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Jahresbericht</a:t>
            </a:r>
            <a:r>
              <a:rPr kumimoji="0" lang="de-DE" sz="4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2023 </a:t>
            </a:r>
            <a:endParaRPr kumimoji="0" lang="de-DE" sz="11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Forstbetriebsgemeinschaft Sundern</a:t>
            </a:r>
            <a:endParaRPr kumimoji="0" lang="de-DE" sz="2400" b="0" i="0" u="none" strike="noStrike" kern="1200" cap="none" spc="0" normalizeH="0" baseline="0" noProof="0" dirty="0">
              <a:ln w="0"/>
              <a:solidFill>
                <a:srgbClr val="E2001A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Regionalforstamt Oberes Sauerland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80"/>
          <a:stretch/>
        </p:blipFill>
        <p:spPr>
          <a:xfrm>
            <a:off x="5523229" y="76219"/>
            <a:ext cx="848966" cy="8412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53"/>
          <a:stretch/>
        </p:blipFill>
        <p:spPr>
          <a:xfrm>
            <a:off x="6458543" y="229839"/>
            <a:ext cx="2570103" cy="948551"/>
          </a:xfrm>
          <a:prstGeom prst="rect">
            <a:avLst/>
          </a:prstGeom>
        </p:spPr>
      </p:pic>
      <p:pic>
        <p:nvPicPr>
          <p:cNvPr id="7" name="Grafik 6" descr="Dozen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1947" y="3883290"/>
            <a:ext cx="847721" cy="847721"/>
          </a:xfrm>
          <a:prstGeom prst="rect">
            <a:avLst/>
          </a:prstGeom>
        </p:spPr>
      </p:pic>
      <p:pic>
        <p:nvPicPr>
          <p:cNvPr id="9" name="Grafik 8" descr="Projektorleinwan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4023" y="3647352"/>
            <a:ext cx="1127823" cy="1127823"/>
          </a:xfrm>
          <a:prstGeom prst="rect">
            <a:avLst/>
          </a:prstGeom>
        </p:spPr>
      </p:pic>
      <p:pic>
        <p:nvPicPr>
          <p:cNvPr id="10" name="Grafik 9" descr="Benutzer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61846" y="3883290"/>
            <a:ext cx="867289" cy="86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4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68068" y="492340"/>
            <a:ext cx="80533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12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FBG Sundern 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41068" y="1692074"/>
            <a:ext cx="5194110" cy="3271914"/>
          </a:xfrm>
          <a:prstGeom prst="rect">
            <a:avLst/>
          </a:prstGeom>
          <a:solidFill>
            <a:srgbClr val="EFF4CC">
              <a:alpha val="80000"/>
            </a:srgbClr>
          </a:solidFill>
          <a:ln>
            <a:noFill/>
          </a:ln>
          <a:effectLst/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 typeface="+mj-lt"/>
              <a:buAutoNum type="arabicPeriod"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 typeface="+mj-lt"/>
              <a:buAutoNum type="arabicPeriod"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</a:t>
            </a:r>
            <a:endParaRPr kumimoji="0" lang="de-DE" sz="1000" b="1" i="0" u="sng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1204" y="1890211"/>
            <a:ext cx="7304107" cy="1814154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Mitgliederanzahl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Aktuell			162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Vorjahr			167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		   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lang="de-DE" sz="2400" dirty="0">
                <a:ln w="0"/>
                <a:solidFill>
                  <a:prstClr val="black"/>
                </a:solidFill>
                <a:latin typeface="Arial Rounded MT Bold" panose="020F0704030504030204" pitchFamily="34" charset="0"/>
              </a:rPr>
              <a:t>		</a:t>
            </a:r>
            <a:r>
              <a:rPr kumimoji="0" lang="de-DE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Flächengröße [ha]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Aktuell			1.881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lang="de-DE" sz="2400" dirty="0">
                <a:ln w="0"/>
                <a:solidFill>
                  <a:prstClr val="black"/>
                </a:solidFill>
                <a:latin typeface="Arial Rounded MT Bold" panose="020F0704030504030204" pitchFamily="34" charset="0"/>
              </a:rPr>
              <a:t>		Vorjahr</a:t>
            </a:r>
            <a:r>
              <a:rPr kumimoji="0" lang="de-DE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			1.887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 			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	</a:t>
            </a:r>
          </a:p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000" b="1" i="0" u="sng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6" name="Grafik 5" descr="Besprechu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4215" y="1719129"/>
            <a:ext cx="953145" cy="930630"/>
          </a:xfrm>
          <a:prstGeom prst="rect">
            <a:avLst/>
          </a:prstGeom>
        </p:spPr>
      </p:pic>
      <p:pic>
        <p:nvPicPr>
          <p:cNvPr id="2" name="Grafik 1" descr="Linea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486856">
            <a:off x="5823587" y="3722657"/>
            <a:ext cx="914400" cy="914400"/>
          </a:xfrm>
          <a:prstGeom prst="rect">
            <a:avLst/>
          </a:prstGeom>
        </p:spPr>
      </p:pic>
      <p:pic>
        <p:nvPicPr>
          <p:cNvPr id="10" name="Grafik 9" descr="Handschla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1204" y="321258"/>
            <a:ext cx="989864" cy="98986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166628" y="5088899"/>
            <a:ext cx="32792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ø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 11,57 ha / Mitglied</a:t>
            </a:r>
          </a:p>
        </p:txBody>
      </p:sp>
    </p:spTree>
    <p:extLst>
      <p:ext uri="{BB962C8B-B14F-4D97-AF65-F5344CB8AC3E}">
        <p14:creationId xmlns:p14="http://schemas.microsoft.com/office/powerpoint/2010/main" val="4139577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schweighofer.at/fileadmin/user_upload/_imported/einkauf_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07"/>
          <a:stretch/>
        </p:blipFill>
        <p:spPr bwMode="auto">
          <a:xfrm>
            <a:off x="-2211" y="1285722"/>
            <a:ext cx="9146212" cy="502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Inhaltsplatzhalter 7"/>
          <p:cNvSpPr txBox="1">
            <a:spLocks/>
          </p:cNvSpPr>
          <p:nvPr/>
        </p:nvSpPr>
        <p:spPr>
          <a:xfrm>
            <a:off x="774538" y="1530343"/>
            <a:ext cx="7590503" cy="9979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51203" y="1472723"/>
            <a:ext cx="5725747" cy="4666819"/>
          </a:xfrm>
          <a:prstGeom prst="rect">
            <a:avLst/>
          </a:prstGeom>
          <a:solidFill>
            <a:srgbClr val="EFF4CC">
              <a:alpha val="85000"/>
            </a:srgbClr>
          </a:solidFill>
          <a:ln>
            <a:solidFill>
              <a:schemeClr val="tx1"/>
            </a:solidFill>
          </a:ln>
          <a:effectLst/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 typeface="+mj-lt"/>
              <a:buAutoNum type="arabicPeriod"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 typeface="+mj-lt"/>
              <a:buAutoNum type="arabicPeriod"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</a:t>
            </a:r>
            <a:endParaRPr kumimoji="0" lang="de-DE" sz="1000" b="1" i="0" u="sng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-514948" y="1548157"/>
            <a:ext cx="7237373" cy="451949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12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Daten, Zahlen, Fakten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120" normalizeH="0" baseline="0" noProof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68288" marR="0" lvl="1" indent="88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	</a:t>
            </a:r>
            <a:endParaRPr kumimoji="0" lang="de-DE" sz="2800" b="0" i="0" u="sng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	</a:t>
            </a:r>
            <a:endParaRPr kumimoji="0" lang="de-DE" sz="1000" b="1" i="0" u="sng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468068" y="492340"/>
            <a:ext cx="80533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120" normalizeH="0" baseline="0" noProof="0" dirty="0">
                <a:ln w="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FBG Sundern </a:t>
            </a:r>
          </a:p>
        </p:txBody>
      </p:sp>
      <p:pic>
        <p:nvPicPr>
          <p:cNvPr id="9" name="Grafik 8" descr="Handschla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1204" y="321258"/>
            <a:ext cx="989864" cy="989864"/>
          </a:xfrm>
          <a:prstGeom prst="rect">
            <a:avLst/>
          </a:prstGeom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218207"/>
              </p:ext>
            </p:extLst>
          </p:nvPr>
        </p:nvGraphicFramePr>
        <p:xfrm>
          <a:off x="512023" y="2000106"/>
          <a:ext cx="6296724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125">
                  <a:extLst>
                    <a:ext uri="{9D8B030D-6E8A-4147-A177-3AD203B41FA5}">
                      <a16:colId xmlns:a16="http://schemas.microsoft.com/office/drawing/2014/main" val="2321654219"/>
                    </a:ext>
                  </a:extLst>
                </a:gridCol>
                <a:gridCol w="1616694">
                  <a:extLst>
                    <a:ext uri="{9D8B030D-6E8A-4147-A177-3AD203B41FA5}">
                      <a16:colId xmlns:a16="http://schemas.microsoft.com/office/drawing/2014/main" val="2893175214"/>
                    </a:ext>
                  </a:extLst>
                </a:gridCol>
                <a:gridCol w="479454">
                  <a:extLst>
                    <a:ext uri="{9D8B030D-6E8A-4147-A177-3AD203B41FA5}">
                      <a16:colId xmlns:a16="http://schemas.microsoft.com/office/drawing/2014/main" val="2226734170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539263434"/>
                    </a:ext>
                  </a:extLst>
                </a:gridCol>
                <a:gridCol w="1482611">
                  <a:extLst>
                    <a:ext uri="{9D8B030D-6E8A-4147-A177-3AD203B41FA5}">
                      <a16:colId xmlns:a16="http://schemas.microsoft.com/office/drawing/2014/main" val="814551370"/>
                    </a:ext>
                  </a:extLst>
                </a:gridCol>
              </a:tblGrid>
              <a:tr h="70033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Holzeinschlag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Laubholz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  7.442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   984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m³/f </a:t>
                      </a:r>
                      <a:r>
                        <a:rPr lang="de-DE" b="0" dirty="0" err="1">
                          <a:solidFill>
                            <a:schemeClr val="tx1"/>
                          </a:solidFill>
                        </a:rPr>
                        <a:t>o.R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m³/f </a:t>
                      </a:r>
                      <a:r>
                        <a:rPr lang="de-DE" b="0" dirty="0" err="1">
                          <a:solidFill>
                            <a:schemeClr val="tx1"/>
                          </a:solidFill>
                        </a:rPr>
                        <a:t>o.R</a:t>
                      </a: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015337"/>
                  </a:ext>
                </a:extLst>
              </a:tr>
              <a:tr h="70033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Holzmobilisierungsquote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  3,94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m³/f je ha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71453"/>
                  </a:ext>
                </a:extLst>
              </a:tr>
              <a:tr h="38518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Hiebssatz aus FE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     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m³/f je ha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453260"/>
                  </a:ext>
                </a:extLst>
              </a:tr>
              <a:tr h="38518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Kalamitätsquote 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    87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735798"/>
                  </a:ext>
                </a:extLst>
              </a:tr>
              <a:tr h="70033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b="1" dirty="0" err="1">
                          <a:solidFill>
                            <a:schemeClr val="tx1"/>
                          </a:solidFill>
                        </a:rPr>
                        <a:t>Abtriebsquote</a:t>
                      </a:r>
                      <a:r>
                        <a:rPr lang="de-DE" b="1">
                          <a:solidFill>
                            <a:schemeClr val="tx1"/>
                          </a:solidFill>
                        </a:rPr>
                        <a:t> durch Insektenfraß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  hoch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847790"/>
                  </a:ext>
                </a:extLst>
              </a:tr>
              <a:tr h="38518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de-DE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155840"/>
                  </a:ext>
                </a:extLst>
              </a:tr>
              <a:tr h="3851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739348"/>
                  </a:ext>
                </a:extLst>
              </a:tr>
              <a:tr h="3851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56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551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7"/>
          <p:cNvSpPr txBox="1">
            <a:spLocks/>
          </p:cNvSpPr>
          <p:nvPr/>
        </p:nvSpPr>
        <p:spPr>
          <a:xfrm>
            <a:off x="774538" y="1530343"/>
            <a:ext cx="7590503" cy="9979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494640" y="1813403"/>
            <a:ext cx="4613181" cy="3919995"/>
          </a:xfrm>
          <a:prstGeom prst="rect">
            <a:avLst/>
          </a:prstGeom>
          <a:solidFill>
            <a:srgbClr val="EFF4CC">
              <a:alpha val="80000"/>
            </a:srgbClr>
          </a:solidFill>
          <a:ln>
            <a:noFill/>
          </a:ln>
          <a:effectLst/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 typeface="+mj-lt"/>
              <a:buAutoNum type="arabicPeriod"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 typeface="+mj-lt"/>
              <a:buAutoNum type="arabicPeriod"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</a:t>
            </a:r>
            <a:endParaRPr kumimoji="0" lang="de-DE" sz="1000" b="1" i="0" u="sng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59384" y="444282"/>
            <a:ext cx="5599560" cy="86684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12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Gesamteinschlag [</a:t>
            </a:r>
            <a:r>
              <a:rPr kumimoji="0" lang="de-DE" sz="2800" b="1" i="0" u="none" strike="noStrike" kern="1200" cap="none" spc="12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Efm</a:t>
            </a:r>
            <a:r>
              <a:rPr kumimoji="0" lang="de-DE" sz="2800" b="1" i="0" u="none" strike="noStrike" kern="1200" cap="none" spc="120" normalizeH="0" baseline="0" noProof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]</a:t>
            </a:r>
          </a:p>
          <a:p>
            <a:pPr marL="268288" marR="0" lvl="1" indent="88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	</a:t>
            </a:r>
            <a:endParaRPr kumimoji="0" lang="de-DE" sz="2800" b="0" i="0" u="sng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	</a:t>
            </a:r>
            <a:endParaRPr kumimoji="0" lang="de-DE" sz="1000" b="1" i="0" u="sng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93911" y="1103086"/>
            <a:ext cx="3065034" cy="1690914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90600" indent="-5334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52600" indent="-381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09800" indent="-3810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Einschlag: </a:t>
            </a:r>
            <a:r>
              <a:rPr lang="de-DE" altLang="de-DE" b="1" noProof="0" dirty="0">
                <a:solidFill>
                  <a:prstClr val="black"/>
                </a:solidFill>
              </a:rPr>
              <a:t>7</a:t>
            </a:r>
            <a:r>
              <a:rPr lang="de-DE" altLang="de-DE" b="1" dirty="0">
                <a:solidFill>
                  <a:prstClr val="black"/>
                </a:solidFill>
              </a:rPr>
              <a:t>.742</a:t>
            </a: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b="1" dirty="0">
                <a:solidFill>
                  <a:prstClr val="black"/>
                </a:solidFill>
              </a:rPr>
              <a:t>Hiebssatz der FE: 5.000</a:t>
            </a: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alt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6" name="Grafik 15" descr="Handschla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204" y="321258"/>
            <a:ext cx="989864" cy="989864"/>
          </a:xfrm>
          <a:prstGeom prst="rect">
            <a:avLst/>
          </a:prstGeom>
        </p:spPr>
      </p:pic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3430875261"/>
              </p:ext>
            </p:extLst>
          </p:nvPr>
        </p:nvGraphicFramePr>
        <p:xfrm>
          <a:off x="446047" y="1530342"/>
          <a:ext cx="7790810" cy="473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53339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ilder Archiv\Handpflanzung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53"/>
          <a:stretch/>
        </p:blipFill>
        <p:spPr bwMode="auto">
          <a:xfrm>
            <a:off x="-1" y="1288174"/>
            <a:ext cx="9144001" cy="504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74538" y="729375"/>
            <a:ext cx="80533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Wiederaufforstungen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911366" y="1498654"/>
            <a:ext cx="4128936" cy="1958662"/>
          </a:xfrm>
          <a:prstGeom prst="rect">
            <a:avLst/>
          </a:prstGeom>
          <a:solidFill>
            <a:srgbClr val="EFF4CC">
              <a:alpha val="85000"/>
            </a:srgbClr>
          </a:solidFill>
          <a:ln>
            <a:solidFill>
              <a:schemeClr val="tx1"/>
            </a:solidFill>
          </a:ln>
          <a:effectLst/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 typeface="+mj-lt"/>
              <a:buAutoNum type="arabicPeriod"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 typeface="+mj-lt"/>
              <a:buAutoNum type="arabicPeriod"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</a:t>
            </a:r>
            <a:endParaRPr kumimoji="0" lang="de-DE" sz="1000" b="1" i="0" u="sng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911366" y="1555214"/>
            <a:ext cx="4185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∑  </a:t>
            </a:r>
            <a:r>
              <a:rPr lang="de-DE" sz="20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27</a:t>
            </a:r>
            <a:r>
              <a:rPr lang="de-DE" sz="2000" noProof="0" dirty="0">
                <a:solidFill>
                  <a:prstClr val="black"/>
                </a:solidFill>
                <a:latin typeface="Arial Rounded MT Bold" panose="020F0704030504030204" pitchFamily="34" charset="0"/>
              </a:rPr>
              <a:t>,67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ha wurden bepflanzt,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∑  </a:t>
            </a:r>
            <a:r>
              <a:rPr lang="de-DE" sz="2000" noProof="0" dirty="0">
                <a:solidFill>
                  <a:prstClr val="black"/>
                </a:solidFill>
                <a:latin typeface="Arial Rounded MT Bold" panose="020F0704030504030204" pitchFamily="34" charset="0"/>
              </a:rPr>
              <a:t>59</a:t>
            </a:r>
            <a:r>
              <a:rPr lang="de-DE" sz="20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.681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neue</a:t>
            </a:r>
            <a:r>
              <a:rPr kumimoji="0" lang="de-DE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Bäume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ca. 23.244 Laubbäume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AutoShape 2" descr="Bildergebnis für buchenkeimling zeichnu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8" name="Grafik 7" descr="Pflanz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44486" y="2505823"/>
            <a:ext cx="900909" cy="9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1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74538" y="729375"/>
            <a:ext cx="80533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Kulturpflege</a:t>
            </a:r>
          </a:p>
        </p:txBody>
      </p:sp>
      <p:pic>
        <p:nvPicPr>
          <p:cNvPr id="13316" name="Picture 4" descr="https://media.repro-mayr.de//48/105648x800_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728"/>
          <a:stretch/>
        </p:blipFill>
        <p:spPr bwMode="auto">
          <a:xfrm>
            <a:off x="-1" y="1288175"/>
            <a:ext cx="9302025" cy="502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915026" y="1602901"/>
            <a:ext cx="3038474" cy="2903785"/>
          </a:xfrm>
          <a:prstGeom prst="rect">
            <a:avLst/>
          </a:prstGeom>
          <a:solidFill>
            <a:srgbClr val="EFF4CC">
              <a:alpha val="85000"/>
            </a:srgbClr>
          </a:solidFill>
          <a:ln>
            <a:solidFill>
              <a:schemeClr val="tx1"/>
            </a:solidFill>
          </a:ln>
          <a:effectLst/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 typeface="+mj-lt"/>
              <a:buAutoNum type="arabicPeriod"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 typeface="+mj-lt"/>
              <a:buAutoNum type="arabicPeriod"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</a:t>
            </a:r>
            <a:endParaRPr kumimoji="0" lang="de-DE" sz="1000" b="1" i="0" u="sng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68980" y="1622483"/>
            <a:ext cx="28845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Kulturpflege: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auf ca. 8 Hektar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Jungwuchspflege: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auf ca.</a:t>
            </a:r>
            <a:r>
              <a:rPr kumimoji="0" lang="de-DE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r>
              <a:rPr lang="de-DE" sz="2000" noProof="0" dirty="0">
                <a:solidFill>
                  <a:prstClr val="black"/>
                </a:solidFill>
                <a:latin typeface="Arial Rounded MT Bold" panose="020F0704030504030204" pitchFamily="34" charset="0"/>
              </a:rPr>
              <a:t>51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Hektar</a:t>
            </a:r>
          </a:p>
        </p:txBody>
      </p:sp>
      <p:pic>
        <p:nvPicPr>
          <p:cNvPr id="13" name="Grafik 12" descr="Sägebla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5433" y="3483428"/>
            <a:ext cx="914400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5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24" y="1734458"/>
            <a:ext cx="7635574" cy="4528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60771"/>
            <a:ext cx="2532955" cy="493908"/>
          </a:xfrm>
        </p:spPr>
        <p:txBody>
          <a:bodyPr/>
          <a:lstStyle/>
          <a:p>
            <a:r>
              <a:rPr lang="de-DE" sz="2800" dirty="0">
                <a:latin typeface="Arial Rounded MT Bold" panose="020F0704030504030204" pitchFamily="34" charset="0"/>
              </a:rPr>
              <a:t>Wegebau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20800" y="4659087"/>
            <a:ext cx="3998686" cy="878114"/>
          </a:xfrm>
          <a:prstGeom prst="rect">
            <a:avLst/>
          </a:prstGeom>
          <a:solidFill>
            <a:srgbClr val="EFF4CC">
              <a:alpha val="85000"/>
            </a:srgbClr>
          </a:solidFill>
          <a:ln>
            <a:solidFill>
              <a:schemeClr val="tx1"/>
            </a:solidFill>
          </a:ln>
          <a:effectLst/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tabLst/>
              <a:defRPr/>
            </a:pPr>
            <a:r>
              <a:rPr lang="de-DE" sz="1050" b="1" dirty="0">
                <a:solidFill>
                  <a:prstClr val="black"/>
                </a:solidFill>
              </a:rPr>
              <a:t>Komplette Erneuerung mit Förderung:               ca. 7,0€/ </a:t>
            </a:r>
            <a:r>
              <a:rPr lang="de-DE" sz="1050" b="1" dirty="0" err="1">
                <a:solidFill>
                  <a:prstClr val="black"/>
                </a:solidFill>
              </a:rPr>
              <a:t>lfm</a:t>
            </a:r>
            <a:endParaRPr lang="de-DE" sz="1050" b="1" dirty="0">
              <a:solidFill>
                <a:prstClr val="black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tabLst/>
              <a:defRPr/>
            </a:pPr>
            <a:r>
              <a:rPr lang="de-DE" sz="1050" b="1" dirty="0">
                <a:solidFill>
                  <a:prstClr val="black"/>
                </a:solidFill>
              </a:rPr>
              <a:t>Wasserabweiser Grader mit Material:                 ca. 3,0€/ </a:t>
            </a:r>
            <a:r>
              <a:rPr lang="de-DE" sz="1050" b="1" dirty="0" err="1">
                <a:solidFill>
                  <a:prstClr val="black"/>
                </a:solidFill>
              </a:rPr>
              <a:t>lfm</a:t>
            </a:r>
            <a:endParaRPr lang="de-DE" sz="1050" b="1" dirty="0">
              <a:solidFill>
                <a:prstClr val="black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tabLst/>
              <a:defRPr/>
            </a:pPr>
            <a:r>
              <a:rPr lang="de-DE" sz="1050" b="1" dirty="0">
                <a:solidFill>
                  <a:prstClr val="black"/>
                </a:solidFill>
              </a:rPr>
              <a:t>Wasserabweiser Grader ohne Material:              ca. 0,5€/ </a:t>
            </a:r>
            <a:r>
              <a:rPr lang="de-DE" sz="1050" b="1" dirty="0" err="1">
                <a:solidFill>
                  <a:prstClr val="black"/>
                </a:solidFill>
              </a:rPr>
              <a:t>lfm</a:t>
            </a:r>
            <a:endParaRPr lang="de-DE" sz="1050" b="1" dirty="0">
              <a:solidFill>
                <a:prstClr val="black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tabLst/>
              <a:defRPr/>
            </a:pPr>
            <a:r>
              <a:rPr lang="de-DE" sz="1050" b="1" dirty="0">
                <a:solidFill>
                  <a:prstClr val="black"/>
                </a:solidFill>
              </a:rPr>
              <a:t>Wegefreischnitt, Wasserabweiser mit Bagger:  ca. 1,4€/ </a:t>
            </a:r>
            <a:r>
              <a:rPr lang="de-DE" sz="1050" b="1" dirty="0" err="1">
                <a:solidFill>
                  <a:prstClr val="black"/>
                </a:solidFill>
              </a:rPr>
              <a:t>lfm</a:t>
            </a:r>
            <a:endParaRPr lang="de-DE" sz="1050" b="1" dirty="0">
              <a:solidFill>
                <a:prstClr val="black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tabLst/>
              <a:defRPr/>
            </a:pPr>
            <a:endParaRPr lang="de-DE" sz="1050" b="1" dirty="0">
              <a:solidFill>
                <a:prstClr val="black"/>
              </a:solidFill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tabLst/>
              <a:defRPr/>
            </a:pPr>
            <a:r>
              <a:rPr lang="de-DE" sz="1050" b="1" dirty="0">
                <a:solidFill>
                  <a:prstClr val="black"/>
                </a:solidFill>
              </a:rPr>
              <a:t> </a:t>
            </a: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 typeface="+mj-lt"/>
              <a:buAutoNum type="arabicPeriod"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</a:t>
            </a:r>
            <a:endParaRPr kumimoji="0" lang="de-DE" sz="1000" b="1" i="0" u="sng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00630" y="2169887"/>
            <a:ext cx="2489199" cy="370114"/>
          </a:xfrm>
          <a:prstGeom prst="rect">
            <a:avLst/>
          </a:prstGeom>
          <a:solidFill>
            <a:srgbClr val="EFF4CC">
              <a:alpha val="85000"/>
            </a:srgbClr>
          </a:solidFill>
          <a:ln>
            <a:solidFill>
              <a:schemeClr val="tx1"/>
            </a:solidFill>
          </a:ln>
          <a:effectLst/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Instandsetzung:</a:t>
            </a:r>
            <a:r>
              <a:rPr kumimoji="0" lang="de-DE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12.958 m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 typeface="+mj-lt"/>
              <a:buAutoNum type="arabicPeriod"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</a:t>
            </a:r>
            <a:endParaRPr kumimoji="0" lang="de-DE" sz="1000" b="1" i="0" u="sng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2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528"/>
          <a:stretch/>
        </p:blipFill>
        <p:spPr>
          <a:xfrm>
            <a:off x="-1" y="1281764"/>
            <a:ext cx="9156701" cy="5042836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0999" y="5131914"/>
            <a:ext cx="8372475" cy="1013214"/>
          </a:xfrm>
          <a:prstGeom prst="rect">
            <a:avLst/>
          </a:prstGeom>
          <a:solidFill>
            <a:srgbClr val="EFF4CC">
              <a:alpha val="85000"/>
            </a:srgbClr>
          </a:solidFill>
          <a:ln>
            <a:solidFill>
              <a:schemeClr val="tx1"/>
            </a:solidFill>
          </a:ln>
          <a:effectLst/>
        </p:spPr>
        <p:txBody>
          <a:bodyPr/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 typeface="+mj-lt"/>
              <a:buAutoNum type="arabicPeriod"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 typeface="+mj-lt"/>
              <a:buAutoNum type="arabicPeriod"/>
              <a:tabLst/>
              <a:defRPr/>
            </a:pP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1C800"/>
              </a:buClr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		</a:t>
            </a:r>
            <a:endParaRPr kumimoji="0" lang="de-DE" sz="1000" b="1" i="0" u="sng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61977" y="5131914"/>
            <a:ext cx="799149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20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Auszahlung Jungwuchspflege: 4.215 € 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20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Auszahlung Pflanzung über Extremwetter: 17.346 €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74538" y="729375"/>
            <a:ext cx="80533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Förderung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64011" y="1647278"/>
            <a:ext cx="80533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120" normalizeH="0" baseline="0" noProof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53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draußen, Himmel, Baum, Natur enthält.&#10;&#10;Automatisch generierte Beschreibung">
            <a:extLst>
              <a:ext uri="{FF2B5EF4-FFF2-40B4-BE49-F238E27FC236}">
                <a16:creationId xmlns:a16="http://schemas.microsoft.com/office/drawing/2014/main" id="{FAEFE30D-ED8F-4182-8E34-C7DC41BD9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6" b="25762"/>
          <a:stretch/>
        </p:blipFill>
        <p:spPr>
          <a:xfrm>
            <a:off x="0" y="1"/>
            <a:ext cx="9144000" cy="3388712"/>
          </a:xfrm>
          <a:prstGeom prst="rect">
            <a:avLst/>
          </a:prstGeom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64635" y="3927454"/>
            <a:ext cx="8064500" cy="268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Vielen Dank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für Ihre Zusammenarbeit!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780"/>
          <a:stretch/>
        </p:blipFill>
        <p:spPr>
          <a:xfrm>
            <a:off x="5641480" y="1"/>
            <a:ext cx="848966" cy="8412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53"/>
          <a:stretch/>
        </p:blipFill>
        <p:spPr>
          <a:xfrm>
            <a:off x="6576794" y="153621"/>
            <a:ext cx="2570103" cy="948551"/>
          </a:xfrm>
          <a:prstGeom prst="rect">
            <a:avLst/>
          </a:prstGeom>
        </p:spPr>
      </p:pic>
      <p:pic>
        <p:nvPicPr>
          <p:cNvPr id="7" name="Grafik 6" descr="Dozen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1947" y="3883290"/>
            <a:ext cx="847721" cy="847721"/>
          </a:xfrm>
          <a:prstGeom prst="rect">
            <a:avLst/>
          </a:prstGeom>
        </p:spPr>
      </p:pic>
      <p:pic>
        <p:nvPicPr>
          <p:cNvPr id="9" name="Grafik 8" descr="Projektorleinwan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34023" y="3647352"/>
            <a:ext cx="1127823" cy="1127823"/>
          </a:xfrm>
          <a:prstGeom prst="rect">
            <a:avLst/>
          </a:prstGeom>
        </p:spPr>
      </p:pic>
      <p:pic>
        <p:nvPicPr>
          <p:cNvPr id="10" name="Grafik 9" descr="Benutzer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61846" y="3883290"/>
            <a:ext cx="867289" cy="86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52315"/>
      </p:ext>
    </p:extLst>
  </p:cSld>
  <p:clrMapOvr>
    <a:masterClrMapping/>
  </p:clrMapOvr>
</p:sld>
</file>

<file path=ppt/theme/theme1.xml><?xml version="1.0" encoding="utf-8"?>
<a:theme xmlns:a="http://schemas.openxmlformats.org/drawingml/2006/main" name="0250_01_PowerPoint_Farbstreifen">
  <a:themeElements>
    <a:clrScheme name="0250_02_NeuPP_Photostreifen 13">
      <a:dk1>
        <a:srgbClr val="000000"/>
      </a:dk1>
      <a:lt1>
        <a:srgbClr val="FFFFFF"/>
      </a:lt1>
      <a:dk2>
        <a:srgbClr val="E2001A"/>
      </a:dk2>
      <a:lt2>
        <a:srgbClr val="009036"/>
      </a:lt2>
      <a:accent1>
        <a:srgbClr val="ACACAC"/>
      </a:accent1>
      <a:accent2>
        <a:srgbClr val="F294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DB8600"/>
      </a:accent6>
      <a:hlink>
        <a:srgbClr val="B1C800"/>
      </a:hlink>
      <a:folHlink>
        <a:srgbClr val="E75112"/>
      </a:folHlink>
    </a:clrScheme>
    <a:fontScheme name="0250_02_NeuPP_Photostreifen">
      <a:majorFont>
        <a:latin typeface="Arial-BoldM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250_02_NeuPP_Photostreif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50_02_NeuPP_Photostreif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50_02_NeuPP_Photostreif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50_02_NeuPP_Photostreif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50_02_NeuPP_Photostreif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50_02_NeuPP_Photostreif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50_02_NeuPP_Photostreif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50_02_NeuPP_Photostreif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50_02_NeuPP_Photostreif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50_02_NeuPP_Photostreif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50_02_NeuPP_Photostreif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50_02_NeuPP_Photostreif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250_02_NeuPP_Photostreifen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0250_01_PowerPoint_Farbstreifen</Template>
  <TotalTime>0</TotalTime>
  <Words>350</Words>
  <Application>Microsoft Office PowerPoint</Application>
  <PresentationFormat>Bildschirmpräsentation (4:3)</PresentationFormat>
  <Paragraphs>114</Paragraphs>
  <Slides>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Arial Rounded MT Bold</vt:lpstr>
      <vt:lpstr>Arial-BoldMT</vt:lpstr>
      <vt:lpstr>Calibri</vt:lpstr>
      <vt:lpstr>Wingdings</vt:lpstr>
      <vt:lpstr>0250_01_PowerPoint_Farbstreifen</vt:lpstr>
      <vt:lpstr>Benutzerdefiniertes Design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Wegebau</vt:lpstr>
      <vt:lpstr>PowerPoint-Präsentation</vt:lpstr>
      <vt:lpstr>PowerPoint-Präsentation</vt:lpstr>
    </vt:vector>
  </TitlesOfParts>
  <Company>Landesbetrieb Wald und Holz NRW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Moritz Volkmann</dc:creator>
  <cp:lastModifiedBy>DW D</cp:lastModifiedBy>
  <cp:revision>430</cp:revision>
  <cp:lastPrinted>2023-02-06T08:20:44Z</cp:lastPrinted>
  <dcterms:created xsi:type="dcterms:W3CDTF">2015-02-27T12:30:21Z</dcterms:created>
  <dcterms:modified xsi:type="dcterms:W3CDTF">2024-02-15T17:59:46Z</dcterms:modified>
</cp:coreProperties>
</file>