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13" r:id="rId2"/>
    <p:sldId id="408" r:id="rId3"/>
    <p:sldId id="453" r:id="rId4"/>
    <p:sldId id="461" r:id="rId5"/>
    <p:sldId id="485" r:id="rId6"/>
    <p:sldId id="486" r:id="rId7"/>
    <p:sldId id="488" r:id="rId8"/>
    <p:sldId id="489" r:id="rId9"/>
    <p:sldId id="490" r:id="rId10"/>
    <p:sldId id="491" r:id="rId11"/>
    <p:sldId id="477" r:id="rId12"/>
    <p:sldId id="478" r:id="rId13"/>
    <p:sldId id="481" r:id="rId14"/>
    <p:sldId id="487" r:id="rId15"/>
    <p:sldId id="482" r:id="rId16"/>
    <p:sldId id="483" r:id="rId17"/>
    <p:sldId id="484" r:id="rId18"/>
    <p:sldId id="455" r:id="rId19"/>
    <p:sldId id="456" r:id="rId20"/>
    <p:sldId id="457" r:id="rId21"/>
    <p:sldId id="463" r:id="rId22"/>
    <p:sldId id="460" r:id="rId23"/>
    <p:sldId id="464" r:id="rId24"/>
    <p:sldId id="466" r:id="rId25"/>
    <p:sldId id="467" r:id="rId26"/>
    <p:sldId id="468" r:id="rId27"/>
    <p:sldId id="469" r:id="rId28"/>
    <p:sldId id="470" r:id="rId29"/>
    <p:sldId id="471" r:id="rId30"/>
    <p:sldId id="472" r:id="rId31"/>
    <p:sldId id="474" r:id="rId32"/>
    <p:sldId id="475" r:id="rId33"/>
    <p:sldId id="492" r:id="rId34"/>
  </p:sldIdLst>
  <p:sldSz cx="9144000" cy="6858000" type="screen4x3"/>
  <p:notesSz cx="6888163" cy="100187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>
          <p15:clr>
            <a:srgbClr val="A4A3A4"/>
          </p15:clr>
        </p15:guide>
        <p15:guide id="2" orient="horz" pos="1480">
          <p15:clr>
            <a:srgbClr val="A4A3A4"/>
          </p15:clr>
        </p15:guide>
        <p15:guide id="3" orient="horz" pos="845">
          <p15:clr>
            <a:srgbClr val="A4A3A4"/>
          </p15:clr>
        </p15:guide>
        <p15:guide id="4" orient="horz" pos="4110">
          <p15:clr>
            <a:srgbClr val="A4A3A4"/>
          </p15:clr>
        </p15:guide>
        <p15:guide id="5" orient="horz" pos="164">
          <p15:clr>
            <a:srgbClr val="A4A3A4"/>
          </p15:clr>
        </p15:guide>
        <p15:guide id="6" orient="horz" pos="2659">
          <p15:clr>
            <a:srgbClr val="A4A3A4"/>
          </p15:clr>
        </p15:guide>
        <p15:guide id="7" orient="horz" pos="890">
          <p15:clr>
            <a:srgbClr val="A4A3A4"/>
          </p15:clr>
        </p15:guide>
        <p15:guide id="8" orient="horz" pos="1570">
          <p15:clr>
            <a:srgbClr val="A4A3A4"/>
          </p15:clr>
        </p15:guide>
        <p15:guide id="9" orient="horz" pos="2341">
          <p15:clr>
            <a:srgbClr val="A4A3A4"/>
          </p15:clr>
        </p15:guide>
        <p15:guide id="10" orient="horz" pos="4020">
          <p15:clr>
            <a:srgbClr val="A4A3A4"/>
          </p15:clr>
        </p15:guide>
        <p15:guide id="11" orient="horz" pos="2205">
          <p15:clr>
            <a:srgbClr val="A4A3A4"/>
          </p15:clr>
        </p15:guide>
        <p15:guide id="12" orient="horz" pos="3249">
          <p15:clr>
            <a:srgbClr val="A4A3A4"/>
          </p15:clr>
        </p15:guide>
        <p15:guide id="13" orient="horz" pos="618">
          <p15:clr>
            <a:srgbClr val="A4A3A4"/>
          </p15:clr>
        </p15:guide>
        <p15:guide id="14" orient="horz" pos="1026">
          <p15:clr>
            <a:srgbClr val="A4A3A4"/>
          </p15:clr>
        </p15:guide>
        <p15:guide id="15" orient="horz" pos="709">
          <p15:clr>
            <a:srgbClr val="A4A3A4"/>
          </p15:clr>
        </p15:guide>
        <p15:guide id="16" orient="horz">
          <p15:clr>
            <a:srgbClr val="A4A3A4"/>
          </p15:clr>
        </p15:guide>
        <p15:guide id="17" pos="2880">
          <p15:clr>
            <a:srgbClr val="A4A3A4"/>
          </p15:clr>
        </p15:guide>
        <p15:guide id="18" pos="385">
          <p15:clr>
            <a:srgbClr val="A4A3A4"/>
          </p15:clr>
        </p15:guide>
        <p15:guide id="19" pos="5511">
          <p15:clr>
            <a:srgbClr val="A4A3A4"/>
          </p15:clr>
        </p15:guide>
        <p15:guide id="20" pos="340">
          <p15:clr>
            <a:srgbClr val="A4A3A4"/>
          </p15:clr>
        </p15:guide>
        <p15:guide id="21">
          <p15:clr>
            <a:srgbClr val="A4A3A4"/>
          </p15:clr>
        </p15:guide>
        <p15:guide id="22" pos="30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006600"/>
    <a:srgbClr val="663300"/>
    <a:srgbClr val="008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6" autoAdjust="0"/>
    <p:restoredTop sz="95332" autoAdjust="0"/>
  </p:normalViewPr>
  <p:slideViewPr>
    <p:cSldViewPr showGuides="1">
      <p:cViewPr varScale="1">
        <p:scale>
          <a:sx n="85" d="100"/>
          <a:sy n="85" d="100"/>
        </p:scale>
        <p:origin x="1301" y="62"/>
      </p:cViewPr>
      <p:guideLst>
        <p:guide orient="horz" pos="4156"/>
        <p:guide orient="horz" pos="1480"/>
        <p:guide orient="horz" pos="845"/>
        <p:guide orient="horz" pos="4110"/>
        <p:guide orient="horz" pos="164"/>
        <p:guide orient="horz" pos="2659"/>
        <p:guide orient="horz" pos="890"/>
        <p:guide orient="horz" pos="1570"/>
        <p:guide orient="horz" pos="2341"/>
        <p:guide orient="horz" pos="4020"/>
        <p:guide orient="horz" pos="2205"/>
        <p:guide orient="horz" pos="3249"/>
        <p:guide orient="horz" pos="618"/>
        <p:guide orient="horz" pos="1026"/>
        <p:guide orient="horz" pos="709"/>
        <p:guide orient="horz"/>
        <p:guide pos="2880"/>
        <p:guide pos="385"/>
        <p:guide pos="5511"/>
        <p:guide pos="340"/>
        <p:guide/>
        <p:guide pos="30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4870" cy="502675"/>
          </a:xfrm>
          <a:prstGeom prst="rect">
            <a:avLst/>
          </a:prstGeom>
        </p:spPr>
        <p:txBody>
          <a:bodyPr vert="horz" lIns="92419" tIns="46211" rIns="92419" bIns="46211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1700" y="1"/>
            <a:ext cx="2984870" cy="502675"/>
          </a:xfrm>
          <a:prstGeom prst="rect">
            <a:avLst/>
          </a:prstGeom>
        </p:spPr>
        <p:txBody>
          <a:bodyPr vert="horz" lIns="92419" tIns="46211" rIns="92419" bIns="46211" rtlCol="0"/>
          <a:lstStyle>
            <a:lvl1pPr algn="r">
              <a:defRPr sz="1200"/>
            </a:lvl1pPr>
          </a:lstStyle>
          <a:p>
            <a:fld id="{92BC1AE5-CC32-4BB0-8533-C778657CDE50}" type="datetimeFigureOut">
              <a:rPr lang="de-DE" smtClean="0"/>
              <a:t>15.02.2024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516040"/>
            <a:ext cx="2984870" cy="502675"/>
          </a:xfrm>
          <a:prstGeom prst="rect">
            <a:avLst/>
          </a:prstGeom>
        </p:spPr>
        <p:txBody>
          <a:bodyPr vert="horz" lIns="92419" tIns="46211" rIns="92419" bIns="46211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1700" y="9516040"/>
            <a:ext cx="2984870" cy="502675"/>
          </a:xfrm>
          <a:prstGeom prst="rect">
            <a:avLst/>
          </a:prstGeom>
        </p:spPr>
        <p:txBody>
          <a:bodyPr vert="horz" lIns="92419" tIns="46211" rIns="92419" bIns="46211" rtlCol="0" anchor="b"/>
          <a:lstStyle>
            <a:lvl1pPr algn="r">
              <a:defRPr sz="1200"/>
            </a:lvl1pPr>
          </a:lstStyle>
          <a:p>
            <a:fld id="{3E435F33-9813-42CB-8BFA-1582498D09E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1912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4870" cy="500935"/>
          </a:xfrm>
          <a:prstGeom prst="rect">
            <a:avLst/>
          </a:prstGeom>
        </p:spPr>
        <p:txBody>
          <a:bodyPr vert="horz" lIns="92419" tIns="46211" rIns="92419" bIns="46211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700" y="1"/>
            <a:ext cx="2984870" cy="500935"/>
          </a:xfrm>
          <a:prstGeom prst="rect">
            <a:avLst/>
          </a:prstGeom>
        </p:spPr>
        <p:txBody>
          <a:bodyPr vert="horz" lIns="92419" tIns="46211" rIns="92419" bIns="46211" rtlCol="0"/>
          <a:lstStyle>
            <a:lvl1pPr algn="r">
              <a:defRPr sz="1200"/>
            </a:lvl1pPr>
          </a:lstStyle>
          <a:p>
            <a:fld id="{7DAE386A-E98B-46C6-82F3-89648A80901F}" type="datetimeFigureOut">
              <a:rPr lang="de-DE" smtClean="0"/>
              <a:t>15.02.2024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9" tIns="46211" rIns="92419" bIns="46211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758891"/>
            <a:ext cx="5510530" cy="4508421"/>
          </a:xfrm>
          <a:prstGeom prst="rect">
            <a:avLst/>
          </a:prstGeom>
        </p:spPr>
        <p:txBody>
          <a:bodyPr vert="horz" lIns="92419" tIns="46211" rIns="92419" bIns="46211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516039"/>
            <a:ext cx="2984870" cy="500935"/>
          </a:xfrm>
          <a:prstGeom prst="rect">
            <a:avLst/>
          </a:prstGeom>
        </p:spPr>
        <p:txBody>
          <a:bodyPr vert="horz" lIns="92419" tIns="46211" rIns="92419" bIns="46211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700" y="9516039"/>
            <a:ext cx="2984870" cy="500935"/>
          </a:xfrm>
          <a:prstGeom prst="rect">
            <a:avLst/>
          </a:prstGeom>
        </p:spPr>
        <p:txBody>
          <a:bodyPr vert="horz" lIns="92419" tIns="46211" rIns="92419" bIns="46211" rtlCol="0" anchor="b"/>
          <a:lstStyle>
            <a:lvl1pPr algn="r">
              <a:defRPr sz="1200"/>
            </a:lvl1pPr>
          </a:lstStyle>
          <a:p>
            <a:fld id="{1928516F-DDB6-442B-80F7-B4737693C1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569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Anpassen</a:t>
            </a:r>
            <a:r>
              <a:rPr lang="de-DE" baseline="0" dirty="0"/>
              <a:t> Bild oben Balken in Mitte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8516F-DDB6-442B-80F7-B4737693C109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689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8516F-DDB6-442B-80F7-B4737693C109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326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eit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908720"/>
            <a:ext cx="9143999" cy="594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6876258" y="4940667"/>
            <a:ext cx="1787920" cy="1425210"/>
            <a:chOff x="4558" y="3287"/>
            <a:chExt cx="907" cy="723"/>
          </a:xfrm>
        </p:grpSpPr>
        <p:pic>
          <p:nvPicPr>
            <p:cNvPr id="10" name="Picture 13" descr="ForstNRW_Slogan_rgb_c7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3287"/>
              <a:ext cx="849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4558" y="3875"/>
              <a:ext cx="90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 dirty="0"/>
                <a:t>www.wald-und-holz.nrw.de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189" y="3608528"/>
            <a:ext cx="8137524" cy="540551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1188" y="4124585"/>
            <a:ext cx="8112125" cy="98488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26" name="Picture 2" descr="\\psf\Home\Desktop\PROJEKTE\dot-blue\WALD UND HOLZ NRW\EINGANG\TUEV-SAAR-CERT-ISO 9001-ISO-14001-OHSAS 18001-CMYK-051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607923"/>
            <a:ext cx="1224136" cy="70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1" descr="LBWuH_A429010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350"/>
            <a:ext cx="2304256" cy="5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\\psf\Home\PROJEKTE\dot-blue\WALD UND HOLZ 2017\Colour Code 20171005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9150"/>
            <a:ext cx="9144000" cy="10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930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1286" y="2276872"/>
            <a:ext cx="8237427" cy="4104878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 sz="1800"/>
            </a:lvl3pPr>
          </a:lstStyle>
          <a:p>
            <a:pPr lvl="0"/>
            <a:r>
              <a:rPr lang="de-DE" dirty="0"/>
              <a:t>DIAGRAMM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4544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1286" y="2276872"/>
            <a:ext cx="8237427" cy="2664296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 sz="1800"/>
            </a:lvl3pPr>
          </a:lstStyle>
          <a:p>
            <a:pPr lvl="0"/>
            <a:r>
              <a:rPr lang="de-DE" dirty="0"/>
              <a:t>DIAGRAMM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611188" y="5373960"/>
            <a:ext cx="8137525" cy="934765"/>
          </a:xfrm>
        </p:spPr>
        <p:txBody>
          <a:bodyPr/>
          <a:lstStyle>
            <a:lvl1pPr marL="266700" indent="-266700">
              <a:buFont typeface="Arial" panose="020B0604020202020204" pitchFamily="34" charset="0"/>
              <a:buChar char="&gt;"/>
              <a:defRPr/>
            </a:lvl1pPr>
            <a:lvl2pPr marL="531813" indent="-265113">
              <a:buFont typeface="Arial" panose="020B0604020202020204" pitchFamily="34" charset="0"/>
              <a:buChar char="&gt;"/>
              <a:defRPr/>
            </a:lvl2pPr>
            <a:lvl3pPr marL="814388" indent="-282575">
              <a:buFont typeface="Arial" panose="020B0604020202020204" pitchFamily="34" charset="0"/>
              <a:buChar char="&gt;"/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37208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5700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378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dline +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8510" y="2300022"/>
            <a:ext cx="3960000" cy="4104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8464" y="2300022"/>
            <a:ext cx="3960000" cy="410487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4291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1 Inhalt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8510" y="2300022"/>
            <a:ext cx="3960000" cy="40817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787900" y="2349501"/>
            <a:ext cx="3960813" cy="4032249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710577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1 Inhalt These und Schlussf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8510" y="2300022"/>
            <a:ext cx="3960000" cy="28577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787900" y="2349501"/>
            <a:ext cx="3960813" cy="4032249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4"/>
          </p:nvPr>
        </p:nvSpPr>
        <p:spPr>
          <a:xfrm>
            <a:off x="618510" y="5589240"/>
            <a:ext cx="3960000" cy="719484"/>
          </a:xfrm>
        </p:spPr>
        <p:txBody>
          <a:bodyPr>
            <a:normAutofit/>
          </a:bodyPr>
          <a:lstStyle>
            <a:lvl1pPr marL="266700" indent="-266700">
              <a:buFont typeface="Arial" panose="020B0604020202020204" pitchFamily="34" charset="0"/>
              <a:buChar char="&gt;"/>
              <a:defRPr sz="2000"/>
            </a:lvl1pPr>
            <a:lvl2pPr marL="531813" indent="-265113">
              <a:buFont typeface="Arial" panose="020B0604020202020204" pitchFamily="34" charset="0"/>
              <a:buChar char="&gt;"/>
              <a:defRPr sz="1800"/>
            </a:lvl2pPr>
            <a:lvl3pPr marL="814388" indent="-282575">
              <a:buFont typeface="Arial" panose="020B0604020202020204" pitchFamily="34" charset="0"/>
              <a:buChar char="&gt;"/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589806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1 Inhalt +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8510" y="2300022"/>
            <a:ext cx="3960000" cy="410487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787900" y="2352332"/>
            <a:ext cx="3960813" cy="1883346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787900" y="4498404"/>
            <a:ext cx="3960813" cy="1883346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944847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k_Überschri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0825" y="260351"/>
            <a:ext cx="8639999" cy="33855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max. zweizeilig 22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tk</a:t>
            </a:r>
            <a:r>
              <a:rPr lang="de-DE" dirty="0"/>
              <a:t> Brand Blue (</a:t>
            </a:r>
            <a:r>
              <a:rPr lang="de-DE" dirty="0" err="1"/>
              <a:t>Subline</a:t>
            </a:r>
            <a:r>
              <a:rPr lang="de-DE" dirty="0"/>
              <a:t> einzeilig 18 </a:t>
            </a:r>
            <a:r>
              <a:rPr lang="de-DE" dirty="0" err="1"/>
              <a:t>pt</a:t>
            </a:r>
            <a:r>
              <a:rPr lang="de-DE" dirty="0"/>
              <a:t> grau)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50828" y="6164399"/>
            <a:ext cx="8029573" cy="144922"/>
          </a:xfrm>
          <a:noFill/>
          <a:ln w="19050">
            <a:noFill/>
            <a:miter lim="800000"/>
            <a:headEnd/>
            <a:tailEnd/>
          </a:ln>
        </p:spPr>
        <p:txBody>
          <a:bodyPr vert="horz" wrap="square" lIns="0" tIns="0" rIns="0" bIns="0" rtlCol="0" anchor="b">
            <a:no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de-DE" sz="800" dirty="0" smtClean="0">
                <a:solidFill>
                  <a:schemeClr val="tx1"/>
                </a:solidFill>
                <a:latin typeface="TKTypeMedium" panose="020B0603040202020204" pitchFamily="34" charset="0"/>
              </a:defRPr>
            </a:lvl1pPr>
            <a:lvl2pPr marL="180975" indent="0">
              <a:buNone/>
              <a:defRPr lang="de-DE" sz="800" dirty="0" smtClean="0">
                <a:solidFill>
                  <a:schemeClr val="tx2"/>
                </a:solidFill>
              </a:defRPr>
            </a:lvl2pPr>
            <a:lvl3pPr marL="361950" indent="0">
              <a:buNone/>
              <a:defRPr lang="de-DE" sz="800" dirty="0" smtClean="0">
                <a:solidFill>
                  <a:schemeClr val="tx2"/>
                </a:solidFill>
              </a:defRPr>
            </a:lvl3pPr>
            <a:lvl4pPr marL="534988" indent="0">
              <a:buNone/>
              <a:defRPr lang="de-DE" sz="800" dirty="0" smtClean="0">
                <a:solidFill>
                  <a:schemeClr val="tx2"/>
                </a:solidFill>
              </a:defRPr>
            </a:lvl4pPr>
            <a:lvl5pPr marL="715962" indent="0">
              <a:buNone/>
              <a:defRPr lang="de-DE" sz="800" dirty="0">
                <a:solidFill>
                  <a:schemeClr val="tx2"/>
                </a:solidFill>
              </a:defRPr>
            </a:lvl5pPr>
          </a:lstStyle>
          <a:p>
            <a:pPr marL="0" lvl="0" indent="0">
              <a:lnSpc>
                <a:spcPct val="100000"/>
              </a:lnSpc>
              <a:buClr>
                <a:schemeClr val="tx2"/>
              </a:buClr>
            </a:pPr>
            <a:r>
              <a:rPr lang="de-DE" dirty="0"/>
              <a:t>Platzhalter Quellenangabe und Fußnote: Fußnoten nummeriert (keine *)</a:t>
            </a:r>
          </a:p>
        </p:txBody>
      </p:sp>
    </p:spTree>
    <p:extLst>
      <p:ext uri="{BB962C8B-B14F-4D97-AF65-F5344CB8AC3E}">
        <p14:creationId xmlns:p14="http://schemas.microsoft.com/office/powerpoint/2010/main" val="2694921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Kamingespräche 2023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611188" y="6555610"/>
            <a:ext cx="785480" cy="260350"/>
          </a:xfrm>
          <a:prstGeom prst="rect">
            <a:avLst/>
          </a:prstGeom>
        </p:spPr>
        <p:txBody>
          <a:bodyPr lIns="7200"/>
          <a:lstStyle>
            <a:lvl1pPr>
              <a:defRPr sz="750"/>
            </a:lvl1pPr>
          </a:lstStyle>
          <a:p>
            <a:r>
              <a:rPr lang="de-DE"/>
              <a:t>20.11.2023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437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mit Bildstrei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908720"/>
            <a:ext cx="9143999" cy="594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6876258" y="4940667"/>
            <a:ext cx="1787920" cy="1425210"/>
            <a:chOff x="4558" y="3287"/>
            <a:chExt cx="907" cy="723"/>
          </a:xfrm>
        </p:grpSpPr>
        <p:pic>
          <p:nvPicPr>
            <p:cNvPr id="10" name="Picture 13" descr="ForstNRW_Slogan_rgb_c7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3287"/>
              <a:ext cx="849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4558" y="3875"/>
              <a:ext cx="90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 dirty="0"/>
                <a:t>www.wald-und-holz.nrw.de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189" y="3608528"/>
            <a:ext cx="8137524" cy="540551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1188" y="4124585"/>
            <a:ext cx="8112125" cy="98488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26" name="Picture 2" descr="\\psf\Home\Desktop\PROJEKTE\dot-blue\WALD UND HOLZ NRW\EINGANG\TUEV-SAAR-CERT-ISO 9001-ISO-14001-OHSAS 18001-CMYK-051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607923"/>
            <a:ext cx="1224136" cy="70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1" descr="LBWuH_A429010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350"/>
            <a:ext cx="2304256" cy="5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Bildplatzhalter 16"/>
          <p:cNvSpPr>
            <a:spLocks noGrp="1"/>
          </p:cNvSpPr>
          <p:nvPr>
            <p:ph type="pic" sz="quarter" idx="13"/>
          </p:nvPr>
        </p:nvSpPr>
        <p:spPr>
          <a:xfrm>
            <a:off x="-19027" y="1628800"/>
            <a:ext cx="9166178" cy="1732451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pic>
        <p:nvPicPr>
          <p:cNvPr id="16" name="Picture 2" descr="\\psf\Home\PROJEKTE\dot-blue\WALD UND HOLZ 2017\Colour Code 20171005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9150"/>
            <a:ext cx="9144000" cy="10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760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lin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Kamingespräche 2023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611188" y="6555610"/>
            <a:ext cx="785480" cy="260350"/>
          </a:xfrm>
          <a:prstGeom prst="rect">
            <a:avLst/>
          </a:prstGeom>
        </p:spPr>
        <p:txBody>
          <a:bodyPr lIns="7200"/>
          <a:lstStyle>
            <a:lvl1pPr>
              <a:defRPr sz="750"/>
            </a:lvl1pPr>
          </a:lstStyle>
          <a:p>
            <a:r>
              <a:rPr lang="de-DE"/>
              <a:t>20.11.2023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7086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lin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Kamingespräche 2023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611188" y="6555610"/>
            <a:ext cx="785480" cy="260350"/>
          </a:xfrm>
          <a:prstGeom prst="rect">
            <a:avLst/>
          </a:prstGeom>
        </p:spPr>
        <p:txBody>
          <a:bodyPr lIns="7200"/>
          <a:lstStyle>
            <a:lvl1pPr>
              <a:defRPr sz="750"/>
            </a:lvl1pPr>
          </a:lstStyle>
          <a:p>
            <a:r>
              <a:rPr lang="de-DE"/>
              <a:t>20.11.2023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7325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eadlin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Kamingespräche 2023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611188" y="6555610"/>
            <a:ext cx="785480" cy="260350"/>
          </a:xfrm>
          <a:prstGeom prst="rect">
            <a:avLst/>
          </a:prstGeom>
        </p:spPr>
        <p:txBody>
          <a:bodyPr lIns="7200"/>
          <a:lstStyle>
            <a:lvl1pPr>
              <a:defRPr sz="750"/>
            </a:lvl1pPr>
          </a:lstStyle>
          <a:p>
            <a:r>
              <a:rPr lang="de-DE"/>
              <a:t>20.11.2023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1608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Headlin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Kamingespräche 2023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611188" y="6555610"/>
            <a:ext cx="785480" cy="260350"/>
          </a:xfrm>
          <a:prstGeom prst="rect">
            <a:avLst/>
          </a:prstGeom>
        </p:spPr>
        <p:txBody>
          <a:bodyPr lIns="7200"/>
          <a:lstStyle>
            <a:lvl1pPr>
              <a:defRPr sz="750"/>
            </a:lvl1pPr>
          </a:lstStyle>
          <a:p>
            <a:r>
              <a:rPr lang="de-DE"/>
              <a:t>20.11.2023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1205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Headlin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Kamingespräche 2023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611188" y="6555610"/>
            <a:ext cx="785480" cy="260350"/>
          </a:xfrm>
          <a:prstGeom prst="rect">
            <a:avLst/>
          </a:prstGeom>
        </p:spPr>
        <p:txBody>
          <a:bodyPr lIns="7200"/>
          <a:lstStyle>
            <a:lvl1pPr>
              <a:defRPr sz="750"/>
            </a:lvl1pPr>
          </a:lstStyle>
          <a:p>
            <a:r>
              <a:rPr lang="de-DE"/>
              <a:t>20.11.2023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5382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Headlin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611188" y="6555610"/>
            <a:ext cx="785480" cy="260350"/>
          </a:xfrm>
          <a:prstGeom prst="rect">
            <a:avLst/>
          </a:prstGeom>
        </p:spPr>
        <p:txBody>
          <a:bodyPr lIns="7200"/>
          <a:lstStyle>
            <a:lvl1pPr>
              <a:defRPr sz="750"/>
            </a:lvl1pPr>
          </a:lstStyle>
          <a:p>
            <a:r>
              <a:rPr lang="de-DE"/>
              <a:t>Dezember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2960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Headlin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611188" y="6555610"/>
            <a:ext cx="785480" cy="260350"/>
          </a:xfrm>
          <a:prstGeom prst="rect">
            <a:avLst/>
          </a:prstGeom>
        </p:spPr>
        <p:txBody>
          <a:bodyPr lIns="7200"/>
          <a:lstStyle>
            <a:lvl1pPr>
              <a:defRPr sz="750"/>
            </a:lvl1pPr>
          </a:lstStyle>
          <a:p>
            <a:r>
              <a:rPr lang="de-DE"/>
              <a:t>Dezember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9638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Headlin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611188" y="6555610"/>
            <a:ext cx="785480" cy="260350"/>
          </a:xfrm>
          <a:prstGeom prst="rect">
            <a:avLst/>
          </a:prstGeom>
        </p:spPr>
        <p:txBody>
          <a:bodyPr lIns="7200"/>
          <a:lstStyle>
            <a:lvl1pPr>
              <a:defRPr sz="750"/>
            </a:lvl1pPr>
          </a:lstStyle>
          <a:p>
            <a:r>
              <a:rPr lang="de-DE"/>
              <a:t>Dezember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9347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Headlin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611188" y="6555610"/>
            <a:ext cx="785480" cy="260350"/>
          </a:xfrm>
          <a:prstGeom prst="rect">
            <a:avLst/>
          </a:prstGeom>
        </p:spPr>
        <p:txBody>
          <a:bodyPr lIns="7200"/>
          <a:lstStyle>
            <a:lvl1pPr>
              <a:defRPr sz="750"/>
            </a:lvl1pPr>
          </a:lstStyle>
          <a:p>
            <a:r>
              <a:rPr lang="de-DE"/>
              <a:t>Dezember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537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Headlin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611188" y="6555610"/>
            <a:ext cx="785480" cy="260350"/>
          </a:xfrm>
          <a:prstGeom prst="rect">
            <a:avLst/>
          </a:prstGeom>
        </p:spPr>
        <p:txBody>
          <a:bodyPr lIns="7200"/>
          <a:lstStyle>
            <a:lvl1pPr>
              <a:defRPr sz="750"/>
            </a:lvl1pPr>
          </a:lstStyle>
          <a:p>
            <a:r>
              <a:rPr lang="de-DE"/>
              <a:t>Dezember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7328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tro +  Bild groß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/>
          <p:cNvSpPr>
            <a:spLocks noGrp="1"/>
          </p:cNvSpPr>
          <p:nvPr>
            <p:ph type="pic" sz="quarter" idx="13"/>
          </p:nvPr>
        </p:nvSpPr>
        <p:spPr>
          <a:xfrm>
            <a:off x="-619" y="1122887"/>
            <a:ext cx="9166178" cy="5401738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189" y="2492374"/>
            <a:ext cx="8137524" cy="1223963"/>
          </a:xfrm>
          <a:effectLst>
            <a:outerShdw blurRad="76200" dist="25400" dir="2700000" algn="tl" rotWithShape="0">
              <a:prstClr val="black">
                <a:alpha val="86000"/>
              </a:prstClr>
            </a:outerShdw>
          </a:effectLst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4" name="Picture 31" descr="LBWuH_A429010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350"/>
            <a:ext cx="2304256" cy="5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122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Headlin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611188" y="6555610"/>
            <a:ext cx="785480" cy="260350"/>
          </a:xfrm>
          <a:prstGeom prst="rect">
            <a:avLst/>
          </a:prstGeom>
        </p:spPr>
        <p:txBody>
          <a:bodyPr lIns="7200"/>
          <a:lstStyle>
            <a:lvl1pPr>
              <a:defRPr sz="750"/>
            </a:lvl1pPr>
          </a:lstStyle>
          <a:p>
            <a:r>
              <a:rPr lang="de-DE"/>
              <a:t>Dezember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310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tro mit Text +  Bild groß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/>
          <p:cNvSpPr>
            <a:spLocks noGrp="1"/>
          </p:cNvSpPr>
          <p:nvPr>
            <p:ph type="pic" sz="quarter" idx="13"/>
          </p:nvPr>
        </p:nvSpPr>
        <p:spPr>
          <a:xfrm>
            <a:off x="-619" y="1122887"/>
            <a:ext cx="9166178" cy="5401738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189" y="2492374"/>
            <a:ext cx="8137524" cy="1223963"/>
          </a:xfrm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4" name="Picture 31" descr="LBWuH_A429010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350"/>
            <a:ext cx="2304256" cy="5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940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 Bild groß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/>
          <p:cNvSpPr>
            <a:spLocks noGrp="1"/>
          </p:cNvSpPr>
          <p:nvPr>
            <p:ph type="pic" sz="quarter" idx="13"/>
          </p:nvPr>
        </p:nvSpPr>
        <p:spPr>
          <a:xfrm>
            <a:off x="-1239" y="1122411"/>
            <a:ext cx="9166178" cy="5402214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189" y="3608528"/>
            <a:ext cx="8137524" cy="540551"/>
          </a:xfrm>
          <a:effectLst>
            <a:outerShdw blurRad="76200" dist="25400" dir="2700000" algn="tl" rotWithShape="0">
              <a:prstClr val="black">
                <a:alpha val="86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3200" dirty="0">
                <a:solidFill>
                  <a:schemeClr val="bg1"/>
                </a:solidFill>
                <a:effectLst/>
              </a:defRPr>
            </a:lvl1pPr>
          </a:lstStyle>
          <a:p>
            <a:pPr marL="0" lv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1188" y="4124585"/>
            <a:ext cx="8112125" cy="984885"/>
          </a:xfrm>
          <a:effectLst>
            <a:outerShdw blurRad="76200" dist="25400" dir="2700000" algn="tl" rotWithShape="0">
              <a:prstClr val="black">
                <a:alpha val="86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3200" b="0" dirty="0">
                <a:solidFill>
                  <a:schemeClr val="bg1"/>
                </a:solidFill>
                <a:effectLst/>
                <a:ea typeface="+mj-ea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4" name="Picture 31" descr="LBWuH_A429010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350"/>
            <a:ext cx="2304256" cy="5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7"/>
          <p:cNvGrpSpPr>
            <a:grpSpLocks/>
          </p:cNvGrpSpPr>
          <p:nvPr userDrawn="1"/>
        </p:nvGrpSpPr>
        <p:grpSpPr bwMode="auto">
          <a:xfrm>
            <a:off x="6876258" y="4940667"/>
            <a:ext cx="1787920" cy="1425210"/>
            <a:chOff x="4558" y="3287"/>
            <a:chExt cx="907" cy="723"/>
          </a:xfrm>
        </p:grpSpPr>
        <p:pic>
          <p:nvPicPr>
            <p:cNvPr id="18" name="Picture 13" descr="ForstNRW_Slogan_rgb_c7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3287"/>
              <a:ext cx="849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558" y="3875"/>
              <a:ext cx="90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 dirty="0"/>
                <a:t>www.wald-und-holz.nrw.de</a:t>
              </a:r>
            </a:p>
          </p:txBody>
        </p:sp>
      </p:grpSp>
      <p:pic>
        <p:nvPicPr>
          <p:cNvPr id="20" name="Picture 2" descr="\\psf\Home\Desktop\PROJEKTE\dot-blue\WALD UND HOLZ NRW\EINGANG\TUEV-SAAR-CERT-ISO 9001-ISO-14001-OHSAS 18001-CMYK-0512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607923"/>
            <a:ext cx="1224136" cy="70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329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mit  Text +  Bild groß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/>
          <p:cNvSpPr>
            <a:spLocks noGrp="1"/>
          </p:cNvSpPr>
          <p:nvPr>
            <p:ph type="pic" sz="quarter" idx="13"/>
          </p:nvPr>
        </p:nvSpPr>
        <p:spPr>
          <a:xfrm>
            <a:off x="-1239" y="1122411"/>
            <a:ext cx="9166178" cy="5402214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189" y="3608528"/>
            <a:ext cx="8137524" cy="540551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1188" y="4124585"/>
            <a:ext cx="8112125" cy="98488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4" name="Picture 31" descr="LBWuH_A429010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350"/>
            <a:ext cx="2304256" cy="5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7"/>
          <p:cNvGrpSpPr>
            <a:grpSpLocks/>
          </p:cNvGrpSpPr>
          <p:nvPr userDrawn="1"/>
        </p:nvGrpSpPr>
        <p:grpSpPr bwMode="auto">
          <a:xfrm>
            <a:off x="6876258" y="4940667"/>
            <a:ext cx="1787920" cy="1425210"/>
            <a:chOff x="4558" y="3287"/>
            <a:chExt cx="907" cy="723"/>
          </a:xfrm>
        </p:grpSpPr>
        <p:pic>
          <p:nvPicPr>
            <p:cNvPr id="18" name="Picture 13" descr="ForstNRW_Slogan_rgb_c7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3287"/>
              <a:ext cx="849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558" y="3875"/>
              <a:ext cx="90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 dirty="0"/>
                <a:t>www.wald-und-holz.nrw.de</a:t>
              </a:r>
            </a:p>
          </p:txBody>
        </p:sp>
      </p:grpSp>
      <p:pic>
        <p:nvPicPr>
          <p:cNvPr id="20" name="Picture 2" descr="\\psf\Home\Desktop\PROJEKTE\dot-blue\WALD UND HOLZ NRW\EINGANG\TUEV-SAAR-CERT-ISO 9001-ISO-14001-OHSAS 18001-CMYK-0512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607923"/>
            <a:ext cx="1224136" cy="70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1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Vollbild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/>
          <p:cNvSpPr>
            <a:spLocks noGrp="1"/>
          </p:cNvSpPr>
          <p:nvPr>
            <p:ph type="pic" sz="quarter" idx="13"/>
          </p:nvPr>
        </p:nvSpPr>
        <p:spPr>
          <a:xfrm>
            <a:off x="-619" y="1122886"/>
            <a:ext cx="9166178" cy="574125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189" y="2492374"/>
            <a:ext cx="8137524" cy="1223963"/>
          </a:xfrm>
          <a:effectLst>
            <a:outerShdw blurRad="76200" dist="25400" dir="2700000" algn="tl" rotWithShape="0">
              <a:prstClr val="black">
                <a:alpha val="86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4400" b="1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-2667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</a:pPr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4" name="Picture 31" descr="LBWuH_A429010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350"/>
            <a:ext cx="2304256" cy="5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84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mit Text dunkel + Vollbild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/>
          <p:cNvSpPr>
            <a:spLocks noGrp="1"/>
          </p:cNvSpPr>
          <p:nvPr>
            <p:ph type="pic" sz="quarter" idx="13"/>
          </p:nvPr>
        </p:nvSpPr>
        <p:spPr>
          <a:xfrm>
            <a:off x="-619" y="1122886"/>
            <a:ext cx="9166178" cy="574125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189" y="2492374"/>
            <a:ext cx="8137524" cy="1223963"/>
          </a:xfrm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4" name="Picture 31" descr="LBWuH_A429010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350"/>
            <a:ext cx="2304256" cy="5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662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 sz="1800"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531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11188" y="1341438"/>
            <a:ext cx="8137525" cy="7920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1561" y="2276872"/>
            <a:ext cx="8137152" cy="41048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11884" y="6555610"/>
            <a:ext cx="884784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06.12.2022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75656" y="6555610"/>
            <a:ext cx="6768752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Kamingespräch RFA Oberes Sauerland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30376" y="6555610"/>
            <a:ext cx="504056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26E87-E4DD-4B6C-8268-80C2F583760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Picture 31" descr="LBWuH_A4290109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350"/>
            <a:ext cx="2304256" cy="5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\\psf\Home\PROJEKTE\dot-blue\WALD UND HOLZ 2017\Colour Code 20171005.png"/>
          <p:cNvPicPr>
            <a:picLocks noChangeAspect="1" noChangeArrowheads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886"/>
            <a:ext cx="9144000" cy="10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67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3" r:id="rId3"/>
    <p:sldLayoutId id="2147483671" r:id="rId4"/>
    <p:sldLayoutId id="2147483662" r:id="rId5"/>
    <p:sldLayoutId id="2147483670" r:id="rId6"/>
    <p:sldLayoutId id="2147483665" r:id="rId7"/>
    <p:sldLayoutId id="2147483672" r:id="rId8"/>
    <p:sldLayoutId id="2147483650" r:id="rId9"/>
    <p:sldLayoutId id="2147483668" r:id="rId10"/>
    <p:sldLayoutId id="2147483673" r:id="rId11"/>
    <p:sldLayoutId id="2147483654" r:id="rId12"/>
    <p:sldLayoutId id="2147483655" r:id="rId13"/>
    <p:sldLayoutId id="2147483652" r:id="rId14"/>
    <p:sldLayoutId id="2147483666" r:id="rId15"/>
    <p:sldLayoutId id="2147483676" r:id="rId16"/>
    <p:sldLayoutId id="2147483667" r:id="rId17"/>
    <p:sldLayoutId id="2147483669" r:id="rId18"/>
    <p:sldLayoutId id="2147483677" r:id="rId19"/>
    <p:sldLayoutId id="2147483678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8" r:id="rId27"/>
    <p:sldLayoutId id="2147483689" r:id="rId28"/>
    <p:sldLayoutId id="2147483690" r:id="rId29"/>
    <p:sldLayoutId id="2147483691" r:id="rId30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1813" indent="-265113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14388" indent="-282575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81088" indent="-266700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377" y="3717032"/>
            <a:ext cx="8137524" cy="104460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e-DE" sz="2800" dirty="0"/>
              <a:t>Bericht des Forstamtes</a:t>
            </a:r>
            <a:br>
              <a:rPr lang="de-DE" sz="2800" dirty="0"/>
            </a:br>
            <a:r>
              <a:rPr lang="de-DE" sz="2400" b="0" dirty="0">
                <a:ea typeface="+mn-ea"/>
              </a:rPr>
              <a:t>15.02.2024 JHV FBG Sundern </a:t>
            </a:r>
            <a:br>
              <a:rPr lang="de-DE" sz="2400" b="0" dirty="0"/>
            </a:br>
            <a:br>
              <a:rPr lang="de-DE" sz="2400" b="0" dirty="0"/>
            </a:br>
            <a:endParaRPr lang="de-DE" sz="1200" dirty="0"/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057" b="7057"/>
          <a:stretch>
            <a:fillRect/>
          </a:stretch>
        </p:blipFill>
        <p:spPr>
          <a:xfrm>
            <a:off x="-19028" y="1628800"/>
            <a:ext cx="9199539" cy="1732451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1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5317874"/>
            <a:ext cx="2770897" cy="136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76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10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23528" y="1196752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Ecosystem Value Association </a:t>
            </a:r>
            <a:r>
              <a:rPr lang="en-US" sz="2400" b="1" dirty="0" err="1">
                <a:solidFill>
                  <a:schemeClr val="accent5"/>
                </a:solidFill>
              </a:rPr>
              <a:t>e.V</a:t>
            </a:r>
            <a:r>
              <a:rPr lang="en-US" sz="2400" b="1" dirty="0">
                <a:solidFill>
                  <a:schemeClr val="accent5"/>
                </a:solidFill>
              </a:rPr>
              <a:t>. (</a:t>
            </a:r>
            <a:r>
              <a:rPr lang="en-US" sz="2400" b="1" dirty="0" err="1">
                <a:solidFill>
                  <a:schemeClr val="accent5"/>
                </a:solidFill>
              </a:rPr>
              <a:t>eva</a:t>
            </a:r>
            <a:r>
              <a:rPr lang="en-US" sz="2400" b="1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67891" y="1916832"/>
            <a:ext cx="80205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Pilotprojekte im Staatswald und Privatwald, z.B. 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WBV Wittgenstein (FBB K. Daum)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50 ha Wiederbewaldung umgesetzt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Laufzeit 30 Jahre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Forstfachliche Bestätigung durch FBB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TÜV-Audit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Zertifikate ausgestellt &gt; Zertifikathändler zur Vermarktung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Erster Eindruck: viele Freiheiten, machbar, aber noch einige (rechtliche) Fragen zu klären 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Auskunft GS Forst (Hr. Jovi)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Innerhalb der Zweckbindungsfrist sind Erlöse aus Zertifikathandel Einnahmen i.S. der Förderrichtlinie; Fördergelder müssen dann zurückgezahlt werden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Nach Ablauf der Zweckbindungsfrist unproblematisch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Wiederbewaldungsprämie ohne Zweckbindungsfrist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2373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Stakeholderprozess</a:t>
            </a:r>
            <a:r>
              <a:rPr lang="de-DE" dirty="0"/>
              <a:t> „Beförsterung Privatwald in NRW“ 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11189" y="2060848"/>
            <a:ext cx="8137524" cy="432048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de-DE" sz="2000" dirty="0"/>
              <a:t>Zukunftsvertrag für Nordrhein-Westfalen</a:t>
            </a:r>
          </a:p>
          <a:p>
            <a:pPr lvl="1">
              <a:buClr>
                <a:schemeClr val="accent1"/>
              </a:buClr>
            </a:pPr>
            <a:r>
              <a:rPr lang="de-DE" sz="1800" dirty="0"/>
              <a:t>„Wir werden die direkte Förderung überprüfen und ein Sofortprogramm zur </a:t>
            </a:r>
            <a:r>
              <a:rPr lang="de-DE" sz="1800" dirty="0">
                <a:solidFill>
                  <a:schemeClr val="accent1"/>
                </a:solidFill>
              </a:rPr>
              <a:t>Strukturunterstützung der Forstbetriebsgemeinschaften </a:t>
            </a:r>
            <a:r>
              <a:rPr lang="de-DE" sz="1800" dirty="0"/>
              <a:t>auflegen.“  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Unterstützung durch Beratungsfirma UNIQUE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Analyse anderer Bundesländer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Interviews und Workshops mit Stakeholdern (Realeigentum &amp; Gemeinschaftswald) </a:t>
            </a:r>
          </a:p>
          <a:p>
            <a:pPr>
              <a:buClr>
                <a:schemeClr val="accent1"/>
              </a:buClr>
            </a:pPr>
            <a:endParaRPr lang="de-DE" sz="2000" dirty="0"/>
          </a:p>
          <a:p>
            <a:pPr>
              <a:buClr>
                <a:schemeClr val="accent1"/>
              </a:buClr>
            </a:pPr>
            <a:r>
              <a:rPr lang="de-DE" sz="2000" dirty="0"/>
              <a:t>Endfassung Aktionsplan bis Ende I. Quartal 2024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Ziele</a:t>
            </a:r>
          </a:p>
          <a:p>
            <a:pPr marL="609600" lvl="1" indent="-342900">
              <a:buClr>
                <a:schemeClr val="accent1"/>
              </a:buClr>
              <a:buFont typeface="+mj-lt"/>
              <a:buAutoNum type="arabicPeriod"/>
            </a:pPr>
            <a:r>
              <a:rPr lang="de-DE" sz="1800" dirty="0"/>
              <a:t>Stärkung der Forstwirtschaftlichen Zusammenschlüsse</a:t>
            </a:r>
          </a:p>
          <a:p>
            <a:pPr marL="609600" lvl="1" indent="-342900">
              <a:buClr>
                <a:schemeClr val="accent1"/>
              </a:buClr>
              <a:buFont typeface="+mj-lt"/>
              <a:buAutoNum type="arabicPeriod"/>
            </a:pPr>
            <a:r>
              <a:rPr lang="de-DE" sz="1800" dirty="0"/>
              <a:t>Optimierung der direkten Förderung </a:t>
            </a:r>
          </a:p>
        </p:txBody>
      </p:sp>
    </p:spTree>
    <p:extLst>
      <p:ext uri="{BB962C8B-B14F-4D97-AF65-F5344CB8AC3E}">
        <p14:creationId xmlns:p14="http://schemas.microsoft.com/office/powerpoint/2010/main" val="1721389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Stakeholderprozess</a:t>
            </a:r>
            <a:r>
              <a:rPr lang="de-DE" dirty="0"/>
              <a:t> – Leitbild Forstwirtschaftliche Zusammenschlüsse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11188" y="2276872"/>
            <a:ext cx="8281291" cy="4032448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de-DE" sz="1800" b="1" dirty="0"/>
              <a:t>Wirtschaftlichkeit, Wettbewerbsfähigkeit und Eigenständigkeit </a:t>
            </a:r>
            <a:endParaRPr lang="de-DE" sz="1800" dirty="0"/>
          </a:p>
          <a:p>
            <a:pPr marL="266700" lvl="1" indent="0">
              <a:buClr>
                <a:schemeClr val="accent1"/>
              </a:buClr>
              <a:buNone/>
            </a:pPr>
            <a:r>
              <a:rPr lang="de-DE" sz="1600" dirty="0"/>
              <a:t>FWZ sehen sich als wirtschaftlich arbeitende und wettbewerbsfähige Organisationen. </a:t>
            </a:r>
          </a:p>
          <a:p>
            <a:pPr>
              <a:buClr>
                <a:schemeClr val="accent1"/>
              </a:buClr>
            </a:pPr>
            <a:r>
              <a:rPr lang="de-DE" sz="1800" b="1" dirty="0"/>
              <a:t>Kommunikation </a:t>
            </a:r>
            <a:endParaRPr lang="de-DE" sz="1800" dirty="0"/>
          </a:p>
          <a:p>
            <a:pPr marL="266700" lvl="1" indent="0">
              <a:buClr>
                <a:schemeClr val="accent1"/>
              </a:buClr>
              <a:buNone/>
            </a:pPr>
            <a:r>
              <a:rPr lang="de-DE" sz="1600" dirty="0"/>
              <a:t>FWZ kommunizieren zu ihren Mitgliedern, in der Steuerungsebene (Vorstand, GF) und nach außen (z.B. Forstamt, Dienstleister, Gesellschaft). </a:t>
            </a:r>
          </a:p>
          <a:p>
            <a:pPr>
              <a:buClr>
                <a:schemeClr val="accent1"/>
              </a:buClr>
            </a:pPr>
            <a:r>
              <a:rPr lang="de-DE" sz="1800" b="1" dirty="0"/>
              <a:t>Personal </a:t>
            </a:r>
            <a:endParaRPr lang="de-DE" sz="1800" dirty="0"/>
          </a:p>
          <a:p>
            <a:pPr marL="266700" lvl="1" indent="0">
              <a:buClr>
                <a:schemeClr val="accent1"/>
              </a:buClr>
              <a:buNone/>
            </a:pPr>
            <a:r>
              <a:rPr lang="de-DE" sz="1600" dirty="0"/>
              <a:t>FWZ können/wollen zukünftig in verstärktem Maß eigenes Forstpersonal beschäftigen. </a:t>
            </a:r>
          </a:p>
          <a:p>
            <a:pPr>
              <a:buClr>
                <a:schemeClr val="accent1"/>
              </a:buClr>
            </a:pPr>
            <a:r>
              <a:rPr lang="de-DE" sz="1800" b="1" dirty="0"/>
              <a:t>Lokale Verankerung </a:t>
            </a:r>
            <a:endParaRPr lang="de-DE" sz="1800" dirty="0"/>
          </a:p>
          <a:p>
            <a:pPr marL="266700" lvl="1" indent="0">
              <a:buClr>
                <a:schemeClr val="accent1"/>
              </a:buClr>
              <a:buNone/>
            </a:pPr>
            <a:r>
              <a:rPr lang="de-DE" sz="1600" dirty="0"/>
              <a:t>FWZ sind lokale Organisationen. Der örtliche Bezug und der direkte Kontakt von Mitgliedern und Zusammenschlüssen ist ein Wesensmerkmal von FWZ. </a:t>
            </a:r>
          </a:p>
          <a:p>
            <a:pPr>
              <a:buClr>
                <a:schemeClr val="accent1"/>
              </a:buClr>
            </a:pPr>
            <a:r>
              <a:rPr lang="de-DE" sz="1800" b="1" dirty="0"/>
              <a:t>Neue Geschäftsfelder </a:t>
            </a:r>
            <a:endParaRPr lang="de-DE" sz="1800" dirty="0"/>
          </a:p>
          <a:p>
            <a:pPr marL="266700" lvl="1" indent="0">
              <a:buClr>
                <a:schemeClr val="accent1"/>
              </a:buClr>
              <a:buNone/>
            </a:pPr>
            <a:r>
              <a:rPr lang="de-DE" sz="1600" dirty="0"/>
              <a:t>FWZ engagieren sich in neuen Geschäftsfeldern, die eng mit den Leistungen des Waldes verbunden sind und im Interesse der Mitlieder liegen. 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147345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Stakeholderprozess</a:t>
            </a:r>
            <a:r>
              <a:rPr lang="de-DE" dirty="0"/>
              <a:t> – Tendenzen aus den Workshops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11189" y="1916832"/>
            <a:ext cx="8137524" cy="4536504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accent1"/>
              </a:buClr>
            </a:pPr>
            <a:r>
              <a:rPr lang="de-DE" sz="2300" b="1" dirty="0"/>
              <a:t>Was ist unser Leitbild bzw. unsere Leitidee für FWZ in NRW?</a:t>
            </a:r>
            <a:endParaRPr lang="de-DE" sz="2300" dirty="0"/>
          </a:p>
          <a:p>
            <a:pPr lvl="1">
              <a:buClr>
                <a:schemeClr val="accent1"/>
              </a:buClr>
            </a:pPr>
            <a:r>
              <a:rPr lang="de-DE" dirty="0"/>
              <a:t>Förderung der Professionalisierung, z.B. Fusion, Geschäftsführung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Lockerung der Anerkennungskriterien 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Mitgliedschaft großer Forstbetriebe &gt; 500 ha denkbar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Überschneidung von Territorien ermöglichen (Wettbewerb der FWZ)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Förderung von eigenem Personal</a:t>
            </a:r>
          </a:p>
          <a:p>
            <a:pPr>
              <a:buClr>
                <a:schemeClr val="accent1"/>
              </a:buClr>
            </a:pPr>
            <a:r>
              <a:rPr lang="de-DE" sz="2300" b="1" dirty="0"/>
              <a:t>Welche Instrumente sind dafür notwendig?</a:t>
            </a:r>
            <a:endParaRPr lang="de-DE" sz="2300" dirty="0"/>
          </a:p>
          <a:p>
            <a:pPr lvl="1">
              <a:buClr>
                <a:schemeClr val="accent1"/>
              </a:buClr>
            </a:pPr>
            <a:r>
              <a:rPr lang="de-DE" dirty="0"/>
              <a:t>Fort-/Weiterbildung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Regelungen im IT-Bereich, z.B. Schnittstellen</a:t>
            </a:r>
          </a:p>
          <a:p>
            <a:pPr>
              <a:buClr>
                <a:schemeClr val="accent1"/>
              </a:buClr>
            </a:pPr>
            <a:r>
              <a:rPr lang="de-DE" sz="2300" b="1" dirty="0"/>
              <a:t>Welche Änderungen bzw. Ergänzungen der Förderung sind notwendig? </a:t>
            </a:r>
            <a:endParaRPr lang="de-DE" sz="2300" dirty="0"/>
          </a:p>
          <a:p>
            <a:pPr lvl="1">
              <a:buClr>
                <a:schemeClr val="accent1"/>
              </a:buClr>
            </a:pPr>
            <a:r>
              <a:rPr lang="de-DE" dirty="0"/>
              <a:t>Waldpflegeverträge zwischen FWZ und Mitglied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Vertragsanpassungen, z.B. Inflationsindizierung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Herausforderung: Wie wird erreicht, dass der Kleinprivatwald weiterhin intensiv betreut wird?</a:t>
            </a:r>
          </a:p>
          <a:p>
            <a:pPr lvl="1">
              <a:buClr>
                <a:schemeClr val="accent1"/>
              </a:buClr>
            </a:pPr>
            <a:endParaRPr lang="de-DE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2300" b="1" dirty="0">
                <a:solidFill>
                  <a:schemeClr val="accent1"/>
                </a:solidFill>
              </a:rPr>
              <a:t>Diese (und andere) Fragen sind auch für Ihre Forstbetriebs-gemeinschaft wichtig!</a:t>
            </a:r>
          </a:p>
        </p:txBody>
      </p:sp>
    </p:spTree>
    <p:extLst>
      <p:ext uri="{BB962C8B-B14F-4D97-AF65-F5344CB8AC3E}">
        <p14:creationId xmlns:p14="http://schemas.microsoft.com/office/powerpoint/2010/main" val="3577746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Direkte Förderung – Beförsterung 2023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539552" y="60394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1"/>
              </a:buClr>
            </a:pPr>
            <a:r>
              <a:rPr lang="de-DE" b="1" dirty="0"/>
              <a:t>Vertragsstunden:	1.187,00</a:t>
            </a:r>
          </a:p>
          <a:p>
            <a:pPr>
              <a:buClr>
                <a:schemeClr val="accent1"/>
              </a:buClr>
            </a:pPr>
            <a:r>
              <a:rPr lang="de-DE" b="1" dirty="0"/>
              <a:t>Abgerechnete Stunden:	   322,25 (27%)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30175"/>
            <a:ext cx="4700655" cy="41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87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Berücksichtigung Kalamität und steuerlicher </a:t>
            </a:r>
            <a:r>
              <a:rPr lang="de-DE" dirty="0" err="1"/>
              <a:t>Hiebsatz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11189" y="1988840"/>
            <a:ext cx="8137524" cy="3078956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accent1"/>
              </a:buClr>
            </a:pPr>
            <a:r>
              <a:rPr lang="de-DE" b="1" dirty="0"/>
              <a:t>Erträge aus Land- und Forstwirtschaft müssen versteuert werden</a:t>
            </a:r>
            <a:endParaRPr lang="de-DE" dirty="0"/>
          </a:p>
          <a:p>
            <a:pPr lvl="1">
              <a:buClr>
                <a:schemeClr val="accent1"/>
              </a:buClr>
            </a:pPr>
            <a:r>
              <a:rPr lang="de-DE" dirty="0"/>
              <a:t>Pauschalierung mit Steuersatz von 5,5 %; Umsatzsteuer ist nicht ausweisbar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Regelbesteuerung/Optierung mit Steuersatz von 19%; Umsatzsteuer ist ausweisbar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Optierung rechnet sich vor allem bei größeren Betrieben mit doppelter Buchführung und hohen Kosten im Einkauf (z.B. Unternehmerleistung oder Pflanzeneinkauf)</a:t>
            </a:r>
          </a:p>
          <a:p>
            <a:pPr marL="200025" lvl="1" indent="0">
              <a:buNone/>
            </a:pPr>
            <a:endParaRPr lang="de-DE" dirty="0"/>
          </a:p>
          <a:p>
            <a:pPr>
              <a:buClr>
                <a:schemeClr val="accent1"/>
              </a:buClr>
            </a:pPr>
            <a:r>
              <a:rPr lang="de-DE" b="1" dirty="0"/>
              <a:t>Bei Kalamitätsnutzung kann § 34b EStG geltend gemacht werden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Kalamitätsanmeldung vor und Schlussmeldung nach Aufarbeitung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Gültige Forsteinrichtung muss vorliegen (Objektive jährliche Nutzungsmöglichkeit = steuerlicher Hiebssatz)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Bei  Kalamität fällt nur ½ des Steuersatzes bis zum Erreichen des Hiebssatzes an 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Für alles über dem </a:t>
            </a:r>
            <a:r>
              <a:rPr lang="de-DE" dirty="0" err="1"/>
              <a:t>Hiebsatz</a:t>
            </a:r>
            <a:r>
              <a:rPr lang="de-DE" dirty="0"/>
              <a:t> wird nur ¼ vom regulären Steuersatz fällig</a:t>
            </a:r>
          </a:p>
        </p:txBody>
      </p:sp>
    </p:spTree>
    <p:extLst>
      <p:ext uri="{BB962C8B-B14F-4D97-AF65-F5344CB8AC3E}">
        <p14:creationId xmlns:p14="http://schemas.microsoft.com/office/powerpoint/2010/main" val="317720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Berücksichtigung Kalamität und steuerlicher </a:t>
            </a:r>
            <a:r>
              <a:rPr lang="de-DE" dirty="0" err="1"/>
              <a:t>Hiebsatz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11189" y="1916832"/>
            <a:ext cx="8137524" cy="3078956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de-DE" sz="1800" b="1" dirty="0"/>
              <a:t>Probleme für Betriebe mit hohem Schadholzanfall in den vergangenen Jahren und erneuter Kalamität in den verbleibenden Flächen</a:t>
            </a:r>
          </a:p>
          <a:p>
            <a:pPr lvl="2">
              <a:buClr>
                <a:schemeClr val="accent1"/>
              </a:buClr>
            </a:pPr>
            <a:r>
              <a:rPr lang="de-DE" sz="1600" dirty="0"/>
              <a:t>Betriebe mit hohen Vorräten und/oder hohen Zuwächsen zum Stichpunkt der Forsteinrichtung haben einen entsprechend hohen steuerlichen </a:t>
            </a:r>
            <a:r>
              <a:rPr lang="de-DE" sz="1600" dirty="0" err="1"/>
              <a:t>Hiebsatz</a:t>
            </a:r>
            <a:r>
              <a:rPr lang="de-DE" sz="1600" dirty="0"/>
              <a:t> (</a:t>
            </a:r>
            <a:r>
              <a:rPr lang="de-DE" sz="1600" dirty="0" err="1"/>
              <a:t>ojN</a:t>
            </a:r>
            <a:r>
              <a:rPr lang="de-DE" sz="1600" dirty="0"/>
              <a:t>)</a:t>
            </a:r>
          </a:p>
          <a:p>
            <a:pPr lvl="2">
              <a:buClr>
                <a:schemeClr val="accent1"/>
              </a:buClr>
            </a:pPr>
            <a:r>
              <a:rPr lang="de-DE" sz="1600" dirty="0"/>
              <a:t>Durch starke Kalamitätsnutzung erhebliche Vorratsverluste</a:t>
            </a:r>
          </a:p>
          <a:p>
            <a:pPr lvl="2">
              <a:buClr>
                <a:schemeClr val="accent1"/>
              </a:buClr>
            </a:pPr>
            <a:r>
              <a:rPr lang="de-DE" sz="1600" dirty="0"/>
              <a:t>Bei erneutem Befall wird für Kalamitätsnutzung trotzdem der hohe Hiebssatz herangezogen</a:t>
            </a:r>
          </a:p>
          <a:p>
            <a:pPr lvl="2">
              <a:buClr>
                <a:schemeClr val="accent1"/>
              </a:buClr>
            </a:pPr>
            <a:r>
              <a:rPr lang="de-DE" sz="1600" dirty="0"/>
              <a:t>Problem: Erst spätes „Erreichen“ der ¼ Besteuerung</a:t>
            </a:r>
          </a:p>
          <a:p>
            <a:pPr lvl="2">
              <a:buClr>
                <a:schemeClr val="accent1"/>
              </a:buClr>
            </a:pPr>
            <a:r>
              <a:rPr lang="de-DE" sz="1600" dirty="0"/>
              <a:t>Vor allem bei großen Betrieben relevant</a:t>
            </a:r>
          </a:p>
        </p:txBody>
      </p:sp>
    </p:spTree>
    <p:extLst>
      <p:ext uri="{BB962C8B-B14F-4D97-AF65-F5344CB8AC3E}">
        <p14:creationId xmlns:p14="http://schemas.microsoft.com/office/powerpoint/2010/main" val="410799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Berücksichtigung Kalamität und steuerlicher </a:t>
            </a:r>
            <a:r>
              <a:rPr lang="de-DE" dirty="0" err="1"/>
              <a:t>Hiebsatz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11188" y="1988840"/>
            <a:ext cx="8137524" cy="3528392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accent1"/>
              </a:buClr>
            </a:pPr>
            <a:r>
              <a:rPr lang="de-DE" b="1" dirty="0"/>
              <a:t>Es besteht die Möglichkeit, die Forsteinrichtung zu überarbeiten und einen neuen Steuersatz anerkannt zu bekommen</a:t>
            </a:r>
          </a:p>
          <a:p>
            <a:pPr>
              <a:buClr>
                <a:schemeClr val="accent1"/>
              </a:buClr>
            </a:pPr>
            <a:r>
              <a:rPr lang="de-DE" b="1" dirty="0"/>
              <a:t>Kommt auf Rahmenbedingungen an:</a:t>
            </a:r>
          </a:p>
          <a:p>
            <a:pPr lvl="1">
              <a:buClr>
                <a:schemeClr val="accent1"/>
              </a:buClr>
            </a:pPr>
            <a:r>
              <a:rPr lang="de-DE" sz="2100" dirty="0"/>
              <a:t>Steuererklärung für 2021/2022 ist noch fällig	Neuer </a:t>
            </a:r>
            <a:r>
              <a:rPr lang="de-DE" sz="2100" dirty="0" err="1"/>
              <a:t>Hiebsatz</a:t>
            </a:r>
            <a:r>
              <a:rPr lang="de-DE" sz="2100" dirty="0"/>
              <a:t> wird 						berücksichtigt!</a:t>
            </a:r>
          </a:p>
          <a:p>
            <a:pPr lvl="1">
              <a:buClr>
                <a:schemeClr val="accent1"/>
              </a:buClr>
            </a:pPr>
            <a:r>
              <a:rPr lang="de-DE" sz="2100" dirty="0"/>
              <a:t>Entsprechende Größe ab 50 ha</a:t>
            </a:r>
          </a:p>
          <a:p>
            <a:pPr>
              <a:buClr>
                <a:schemeClr val="accent1"/>
              </a:buClr>
            </a:pPr>
            <a:endParaRPr lang="de-DE" b="1" dirty="0"/>
          </a:p>
          <a:p>
            <a:pPr>
              <a:buClr>
                <a:schemeClr val="accent1"/>
              </a:buClr>
            </a:pPr>
            <a:r>
              <a:rPr lang="de-DE" b="1" dirty="0"/>
              <a:t>Kosten i.d.R. zwischen 20 und 30 Euro / ha</a:t>
            </a:r>
          </a:p>
          <a:p>
            <a:pPr>
              <a:buClr>
                <a:schemeClr val="accent1"/>
              </a:buClr>
            </a:pPr>
            <a:r>
              <a:rPr lang="de-DE" b="1" dirty="0"/>
              <a:t>Man kann zum regulären Stichtag der Forsteinrichtung wieder mit eingerichtet werden</a:t>
            </a:r>
          </a:p>
          <a:p>
            <a:pPr lvl="1">
              <a:buClr>
                <a:schemeClr val="accent1"/>
              </a:buClr>
            </a:pPr>
            <a:r>
              <a:rPr lang="de-DE" sz="2100" dirty="0"/>
              <a:t>Beispiel neue FE zum 01.01.2028 fällig und Überarbeitung zum 01.01.2023 </a:t>
            </a:r>
          </a:p>
          <a:p>
            <a:pPr lvl="1"/>
            <a:endParaRPr lang="de-DE" sz="1200" dirty="0"/>
          </a:p>
        </p:txBody>
      </p:sp>
      <p:sp>
        <p:nvSpPr>
          <p:cNvPr id="4" name="Geschweifte Klammer rechts 3"/>
          <p:cNvSpPr/>
          <p:nvPr/>
        </p:nvSpPr>
        <p:spPr>
          <a:xfrm>
            <a:off x="5580112" y="2822900"/>
            <a:ext cx="270030" cy="594066"/>
          </a:xfrm>
          <a:prstGeom prst="rightBrace">
            <a:avLst>
              <a:gd name="adj1" fmla="val 8333"/>
              <a:gd name="adj2" fmla="val 4631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1000141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Zertifizierung nach PEFC  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611188" y="1896516"/>
            <a:ext cx="8209284" cy="4412804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de-DE" dirty="0"/>
              <a:t>NRW: 747.000 ha PEFC-zertifiziert (84%)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312.000 ha forstliche Zusammenschlüsse </a:t>
            </a:r>
          </a:p>
          <a:p>
            <a:pPr>
              <a:buClr>
                <a:schemeClr val="accent1"/>
              </a:buClr>
            </a:pPr>
            <a:endParaRPr lang="de-DE" dirty="0"/>
          </a:p>
          <a:p>
            <a:pPr>
              <a:buClr>
                <a:schemeClr val="accent1"/>
              </a:buClr>
            </a:pPr>
            <a:r>
              <a:rPr lang="de-DE" dirty="0"/>
              <a:t>Zertifizierung hat Auswirkung auf die Förderhöhe in der direkten Förderung 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80% der Mitgliedsfläche zertifiziert &gt; 80% Förderung 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50-80% der Mitgliedsfläche zertifiziert &gt; 60% Förderung</a:t>
            </a:r>
          </a:p>
          <a:p>
            <a:pPr>
              <a:buClr>
                <a:schemeClr val="accent1"/>
              </a:buClr>
            </a:pPr>
            <a:r>
              <a:rPr lang="de-DE" dirty="0"/>
              <a:t>Zertifizierung ist Voraussetzung für die Bundesförderung „Klimaangepasstes Waldmanagement“</a:t>
            </a:r>
          </a:p>
          <a:p>
            <a:pPr>
              <a:buClr>
                <a:schemeClr val="accent1"/>
              </a:buClr>
            </a:pPr>
            <a:endParaRPr lang="de-DE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accent1"/>
                </a:solidFill>
              </a:rPr>
              <a:t>Der Erhalt des Zertifikats ist wichtig! </a:t>
            </a:r>
          </a:p>
          <a:p>
            <a:pPr>
              <a:buClr>
                <a:schemeClr val="accent1"/>
              </a:buClr>
            </a:pPr>
            <a:endParaRPr lang="de-DE" dirty="0"/>
          </a:p>
          <a:p>
            <a:pPr lvl="1">
              <a:buClr>
                <a:schemeClr val="accent1"/>
              </a:buClr>
            </a:pPr>
            <a:endParaRPr lang="de-DE" dirty="0"/>
          </a:p>
          <a:p>
            <a:pPr lvl="1">
              <a:buClr>
                <a:schemeClr val="accent1"/>
              </a:buClr>
            </a:pPr>
            <a:endParaRPr lang="de-DE" dirty="0"/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755154"/>
            <a:ext cx="10287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79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685" y="4653136"/>
            <a:ext cx="2954652" cy="1749441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Erkenntnisse aus PEFC-Audits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611188" y="1896516"/>
            <a:ext cx="6265068" cy="4628828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de-DE" dirty="0"/>
              <a:t>Verwendung der PEFC-Deklaration beachten          (mit WBH eG geklärt)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100% PEFC oder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100% PEFC-zertifiziert oder 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100% aus PEFC-Wäldern und 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NRW-Zertifikat &amp; FWZ-Zertifikat </a:t>
            </a:r>
          </a:p>
          <a:p>
            <a:pPr>
              <a:buClr>
                <a:schemeClr val="accent1"/>
              </a:buClr>
            </a:pPr>
            <a:r>
              <a:rPr lang="de-DE" dirty="0"/>
              <a:t>Meldung aktualisierte Mitgliedsfläche zum 30.11. d.J. </a:t>
            </a:r>
          </a:p>
          <a:p>
            <a:pPr>
              <a:buClr>
                <a:schemeClr val="accent1"/>
              </a:buClr>
            </a:pPr>
            <a:r>
              <a:rPr lang="de-DE" dirty="0"/>
              <a:t>FWZ-interne Kommunikation, z.B. Standards und deren Änderungen, Praxishilfen, Videosprechstunden, Vorträge in Jahresversammlungen, Exkursionen, PEFC-Newsletter </a:t>
            </a:r>
          </a:p>
          <a:p>
            <a:pPr>
              <a:buClr>
                <a:schemeClr val="accent1"/>
              </a:buClr>
            </a:pPr>
            <a:r>
              <a:rPr lang="de-DE" dirty="0"/>
              <a:t>Separates Zertifikat für Weihnachtsbaumkulturen </a:t>
            </a:r>
          </a:p>
          <a:p>
            <a:pPr>
              <a:buClr>
                <a:schemeClr val="accent1"/>
              </a:buClr>
            </a:pPr>
            <a:r>
              <a:rPr lang="de-DE" dirty="0"/>
              <a:t>Ganz wichtig: Dokumentation </a:t>
            </a:r>
          </a:p>
          <a:p>
            <a:pPr>
              <a:buClr>
                <a:schemeClr val="accent1"/>
              </a:buClr>
            </a:pPr>
            <a:endParaRPr lang="de-DE" dirty="0"/>
          </a:p>
          <a:p>
            <a:pPr>
              <a:buClr>
                <a:schemeClr val="accent1"/>
              </a:buClr>
            </a:pPr>
            <a:endParaRPr lang="de-DE" dirty="0"/>
          </a:p>
          <a:p>
            <a:pPr lvl="1">
              <a:buClr>
                <a:schemeClr val="accent1"/>
              </a:buClr>
            </a:pPr>
            <a:endParaRPr lang="de-DE" dirty="0"/>
          </a:p>
          <a:p>
            <a:pPr lvl="1">
              <a:buClr>
                <a:schemeClr val="accent1"/>
              </a:buClr>
            </a:pPr>
            <a:endParaRPr lang="de-DE" dirty="0"/>
          </a:p>
          <a:p>
            <a:pPr>
              <a:buClr>
                <a:schemeClr val="accent1"/>
              </a:buClr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5625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 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half" idx="1"/>
          </p:nvPr>
        </p:nvSpPr>
        <p:spPr>
          <a:xfrm>
            <a:off x="610986" y="2276872"/>
            <a:ext cx="7711866" cy="410487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Wiederbewaldung: Förderung &amp; Alternativen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Beförsterung: Stakeholder-Prozess &amp; Dienstleistung 2023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PEFC-Zertifizierung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Arbeitsschwerpunkt „Pflege von Jung- und Laubholzbeständen“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1021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Erkenntnisse aus PEFC-Audits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611188" y="1896516"/>
            <a:ext cx="4464868" cy="3980756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de-DE" dirty="0"/>
              <a:t>2.5, 2.6, 2.7 Pflegliche Holzernte, v.a. keine flächige Befahrung, Gleisbildung möglichst vermeiden</a:t>
            </a:r>
          </a:p>
          <a:p>
            <a:pPr>
              <a:buClr>
                <a:schemeClr val="accent1"/>
              </a:buClr>
            </a:pPr>
            <a:r>
              <a:rPr lang="de-DE" dirty="0"/>
              <a:t>2.8 Verzicht auf erdölbasierte Materialien, z.B. Wuchshüllen, nach Einsatz einsammeln </a:t>
            </a:r>
          </a:p>
          <a:p>
            <a:pPr>
              <a:buClr>
                <a:schemeClr val="accent1"/>
              </a:buClr>
            </a:pPr>
            <a:r>
              <a:rPr lang="de-DE" b="1" dirty="0">
                <a:solidFill>
                  <a:schemeClr val="accent1"/>
                </a:solidFill>
              </a:rPr>
              <a:t>4.1 Aufbau von Mischbeständen,    zweite Baumart mind. 10%</a:t>
            </a:r>
          </a:p>
          <a:p>
            <a:pPr>
              <a:buClr>
                <a:schemeClr val="accent1"/>
              </a:buClr>
            </a:pPr>
            <a:r>
              <a:rPr lang="de-DE" dirty="0"/>
              <a:t>4.7 Saat- und Pflanzgut (ZÜF, FFV, kontrollierte Lohnanzucht)</a:t>
            </a:r>
          </a:p>
          <a:p>
            <a:pPr>
              <a:buClr>
                <a:schemeClr val="accent1"/>
              </a:buClr>
            </a:pPr>
            <a:r>
              <a:rPr lang="de-DE" b="1" dirty="0">
                <a:solidFill>
                  <a:schemeClr val="accent1"/>
                </a:solidFill>
              </a:rPr>
              <a:t>4.11 Angepasste Wildbestände </a:t>
            </a:r>
          </a:p>
          <a:p>
            <a:pPr>
              <a:buClr>
                <a:schemeClr val="accent1"/>
              </a:buClr>
            </a:pPr>
            <a:r>
              <a:rPr lang="de-DE" dirty="0"/>
              <a:t>6.5 Einhaltung UVV: </a:t>
            </a:r>
            <a:r>
              <a:rPr lang="de-DE" dirty="0" err="1"/>
              <a:t>Fälltechnik</a:t>
            </a:r>
            <a:r>
              <a:rPr lang="de-DE" dirty="0"/>
              <a:t>, Rückbau von Gatterzäunen </a:t>
            </a:r>
          </a:p>
          <a:p>
            <a:pPr>
              <a:buClr>
                <a:schemeClr val="accent1"/>
              </a:buClr>
            </a:pPr>
            <a:endParaRPr lang="de-DE" dirty="0"/>
          </a:p>
          <a:p>
            <a:pPr>
              <a:buClr>
                <a:schemeClr val="accent1"/>
              </a:buClr>
            </a:pPr>
            <a:endParaRPr lang="de-DE" dirty="0"/>
          </a:p>
          <a:p>
            <a:pPr lvl="1">
              <a:buClr>
                <a:schemeClr val="accent1"/>
              </a:buClr>
            </a:pPr>
            <a:endParaRPr lang="de-DE" dirty="0"/>
          </a:p>
          <a:p>
            <a:pPr lvl="1">
              <a:buClr>
                <a:schemeClr val="accent1"/>
              </a:buClr>
            </a:pPr>
            <a:endParaRPr lang="de-DE" dirty="0"/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029" y="2293594"/>
            <a:ext cx="3445684" cy="196837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422036"/>
            <a:ext cx="3964019" cy="127826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9552" y="6021288"/>
            <a:ext cx="849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chemeClr val="accent1"/>
                </a:solidFill>
              </a:rPr>
              <a:t>Bitte beachten, um Abweichungen oder den Zertifikatsverlust zu vermeiden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33572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Pflege von Kyrill-Beständen als Arbeits- und Beratungsschwerpunkt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29563" y="2564607"/>
            <a:ext cx="8136731" cy="3078956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de-DE" sz="2000" dirty="0"/>
              <a:t>Darstellung der </a:t>
            </a:r>
            <a:r>
              <a:rPr lang="de-DE" sz="2000" dirty="0" err="1"/>
              <a:t>naturalen</a:t>
            </a:r>
            <a:r>
              <a:rPr lang="de-DE" sz="2000" dirty="0"/>
              <a:t> Situation und Ziele der Jungbestandspflege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Beispielhafte Behandlung von typischen Bestände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Arbeitsmittel &amp; Kosten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Vorstellung eines alternativen Verfahrens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Fördermöglichkeiten</a:t>
            </a:r>
            <a:br>
              <a:rPr lang="de-DE" sz="2000" dirty="0"/>
            </a:br>
            <a:endParaRPr lang="de-DE" sz="2000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576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11188" y="1341438"/>
            <a:ext cx="8353300" cy="792088"/>
          </a:xfrm>
        </p:spPr>
        <p:txBody>
          <a:bodyPr>
            <a:normAutofit/>
          </a:bodyPr>
          <a:lstStyle/>
          <a:p>
            <a:r>
              <a:rPr lang="de-DE" dirty="0"/>
              <a:t>Zugucken oder aktiv werden?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8974" y="1916832"/>
            <a:ext cx="8096166" cy="460851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968" y="6642556"/>
            <a:ext cx="4608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/>
              <a:t>Prof. Dr. Sven Wagner, Vortrag zur Verabschiedung von Dr. B. Leder am 03.11.2023 in Arnsberg</a:t>
            </a:r>
          </a:p>
        </p:txBody>
      </p:sp>
    </p:spTree>
    <p:extLst>
      <p:ext uri="{BB962C8B-B14F-4D97-AF65-F5344CB8AC3E}">
        <p14:creationId xmlns:p14="http://schemas.microsoft.com/office/powerpoint/2010/main" val="851882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Naturale</a:t>
            </a:r>
            <a:r>
              <a:rPr lang="de-DE" dirty="0"/>
              <a:t> Situation und Ziele der Jungbestandspflege</a:t>
            </a:r>
            <a:br>
              <a:rPr lang="de-DE" dirty="0"/>
            </a:b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597850" y="2133526"/>
            <a:ext cx="5112567" cy="251961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de-DE" sz="1800" dirty="0"/>
              <a:t>Seit 2018 prägt Kalamitätsbewältigung den forstlichen Alltag</a:t>
            </a:r>
          </a:p>
          <a:p>
            <a:pPr>
              <a:buClr>
                <a:schemeClr val="accent1"/>
              </a:buClr>
            </a:pPr>
            <a:r>
              <a:rPr lang="de-DE" sz="1800" dirty="0"/>
              <a:t>Pflegearbeiten in Kyrill- und Laubholz-beständen wurden u.a. aufgrund fehlender Arbeitskapazität vernachlässigt</a:t>
            </a:r>
          </a:p>
          <a:p>
            <a:pPr>
              <a:buClr>
                <a:schemeClr val="accent1"/>
              </a:buClr>
            </a:pPr>
            <a:r>
              <a:rPr lang="de-DE" sz="1800" dirty="0"/>
              <a:t>Flächen unterschiedlich wiederbewaldet, i.d.R. dominiert Nadelholz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611188" y="4838891"/>
            <a:ext cx="78492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Ziele der Jungbestandspflege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Etablierung eines klimastabilen, produktiven Mischbestandes zur Erzeugung von Strukturvielfalt und zur Risikominimierung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Konkrete Zielsetzungen abhängig vom Waldbesitz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7792" y="2507894"/>
            <a:ext cx="2994944" cy="224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87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11560" y="1820301"/>
            <a:ext cx="5472608" cy="2862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/>
              <a:t>Empfehlung: Anlage von Erschließungslinien </a:t>
            </a:r>
          </a:p>
          <a:p>
            <a:pPr>
              <a:buClr>
                <a:schemeClr val="accent1"/>
              </a:buClr>
            </a:pPr>
            <a:r>
              <a:rPr lang="de-DE" sz="1800" dirty="0"/>
              <a:t>Orientierung am bestehenden </a:t>
            </a:r>
            <a:r>
              <a:rPr lang="de-DE" sz="1800" dirty="0" err="1"/>
              <a:t>Rückegassensystem</a:t>
            </a:r>
            <a:r>
              <a:rPr lang="de-DE" sz="1800" dirty="0"/>
              <a:t> &amp; an Vorgaben aus Zertifizierung</a:t>
            </a:r>
          </a:p>
          <a:p>
            <a:pPr>
              <a:buClr>
                <a:schemeClr val="accent1"/>
              </a:buClr>
            </a:pPr>
            <a:r>
              <a:rPr lang="de-DE" sz="1800" dirty="0"/>
              <a:t>Pflegepfade geben Struktur und</a:t>
            </a:r>
          </a:p>
          <a:p>
            <a:pPr>
              <a:buClr>
                <a:schemeClr val="accent1"/>
              </a:buClr>
            </a:pPr>
            <a:r>
              <a:rPr lang="de-DE" sz="1800" dirty="0"/>
              <a:t>erleichtern spätere Arbeitsorganisation</a:t>
            </a:r>
          </a:p>
          <a:p>
            <a:pPr lvl="1"/>
            <a:endParaRPr lang="de-DE" dirty="0"/>
          </a:p>
          <a:p>
            <a:pPr marL="200025" lvl="1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483" y="1820301"/>
            <a:ext cx="2020925" cy="414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82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1: </a:t>
            </a:r>
            <a:r>
              <a:rPr lang="de-DE" dirty="0" err="1"/>
              <a:t>Douglasienbestand</a:t>
            </a:r>
            <a:r>
              <a:rPr lang="de-DE" dirty="0"/>
              <a:t> mit wenigen Mischbaumarten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8510" y="2300022"/>
            <a:ext cx="4097506" cy="4081728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de-DE" dirty="0" err="1"/>
              <a:t>Bestandesziele</a:t>
            </a:r>
            <a:endParaRPr lang="de-DE" dirty="0"/>
          </a:p>
          <a:p>
            <a:pPr lvl="1">
              <a:buClr>
                <a:schemeClr val="accent1"/>
              </a:buClr>
            </a:pPr>
            <a:r>
              <a:rPr lang="de-DE" dirty="0"/>
              <a:t>Erzeugung qualitativ hochwertiger, vitaler Douglasien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Erhalt von Mischbaumarten</a:t>
            </a:r>
          </a:p>
          <a:p>
            <a:pPr>
              <a:buClr>
                <a:schemeClr val="accent1"/>
              </a:buClr>
            </a:pPr>
            <a:r>
              <a:rPr lang="de-DE" dirty="0"/>
              <a:t>Förderung von 80-120 Z-Bäumen durch Entnahme von Bedrängern</a:t>
            </a:r>
          </a:p>
          <a:p>
            <a:pPr>
              <a:buClr>
                <a:schemeClr val="accent1"/>
              </a:buClr>
            </a:pPr>
            <a:r>
              <a:rPr lang="de-DE" dirty="0"/>
              <a:t>Förderung von Mischbaumarten</a:t>
            </a:r>
          </a:p>
          <a:p>
            <a:pPr>
              <a:buClr>
                <a:schemeClr val="accent1"/>
              </a:buClr>
            </a:pPr>
            <a:r>
              <a:rPr lang="de-DE" dirty="0"/>
              <a:t>Ggfs. Asten der Z-Bäume</a:t>
            </a:r>
          </a:p>
          <a:p>
            <a:endParaRPr lang="de-DE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731" r="4731"/>
          <a:stretch>
            <a:fillRect/>
          </a:stretch>
        </p:blipFill>
        <p:spPr>
          <a:xfrm>
            <a:off x="4800001" y="2303073"/>
            <a:ext cx="3960813" cy="4032249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952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700" dirty="0"/>
              <a:t>Beispiel 2: Fichtenbestand mit Birke und Eberesche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950" y="2349501"/>
            <a:ext cx="3960000" cy="4319859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de-DE" dirty="0" err="1"/>
              <a:t>Bestandesziele</a:t>
            </a:r>
            <a:endParaRPr lang="de-DE" dirty="0"/>
          </a:p>
          <a:p>
            <a:pPr lvl="1">
              <a:buClr>
                <a:schemeClr val="accent1"/>
              </a:buClr>
            </a:pPr>
            <a:r>
              <a:rPr lang="de-DE" dirty="0"/>
              <a:t>Erzeugung strukturreicher, vitaler Mischbestände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Erhalt von Laubholz </a:t>
            </a:r>
          </a:p>
          <a:p>
            <a:pPr>
              <a:buClr>
                <a:schemeClr val="accent1"/>
              </a:buClr>
            </a:pPr>
            <a:r>
              <a:rPr lang="de-DE" dirty="0"/>
              <a:t>Behandlung abhängig vom Standort, </a:t>
            </a:r>
            <a:r>
              <a:rPr lang="de-DE" u="sng" dirty="0"/>
              <a:t>nicht</a:t>
            </a:r>
            <a:r>
              <a:rPr lang="de-DE" dirty="0"/>
              <a:t> standortgemäße Fichte schnell in Zielstärke bringen, anschließend  Baum-</a:t>
            </a:r>
            <a:r>
              <a:rPr lang="de-DE" dirty="0" err="1"/>
              <a:t>artenwechsel</a:t>
            </a:r>
            <a:r>
              <a:rPr lang="de-DE" dirty="0"/>
              <a:t> anstreben</a:t>
            </a:r>
          </a:p>
          <a:p>
            <a:pPr>
              <a:buClr>
                <a:schemeClr val="accent1"/>
              </a:buClr>
            </a:pPr>
            <a:r>
              <a:rPr lang="de-DE" dirty="0"/>
              <a:t>Mischbaumarten fördern</a:t>
            </a:r>
          </a:p>
          <a:p>
            <a:pPr>
              <a:buClr>
                <a:schemeClr val="accent1"/>
              </a:buClr>
            </a:pPr>
            <a:r>
              <a:rPr lang="de-DE" dirty="0"/>
              <a:t>Systematische Stammzahl-reduktion vs. Z-Baum orientierte Ausleseläuterung</a:t>
            </a:r>
            <a:br>
              <a:rPr lang="de-DE" dirty="0"/>
            </a:br>
            <a:endParaRPr lang="de-DE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826" b="582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437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3: Laubholzbestände</a:t>
            </a:r>
            <a:br>
              <a:rPr lang="de-DE" dirty="0"/>
            </a:b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83568" y="2564905"/>
            <a:ext cx="3888432" cy="3168351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de-DE" sz="2000" dirty="0" err="1"/>
              <a:t>Bestandesziele</a:t>
            </a:r>
            <a:endParaRPr lang="de-DE" sz="2000" dirty="0"/>
          </a:p>
          <a:p>
            <a:pPr lvl="1">
              <a:buClr>
                <a:schemeClr val="accent1"/>
              </a:buClr>
            </a:pPr>
            <a:r>
              <a:rPr lang="de-DE" sz="1800" dirty="0"/>
              <a:t>Erzeugung qualitativ hochwertiger Laubholzbestände</a:t>
            </a:r>
          </a:p>
          <a:p>
            <a:pPr lvl="1">
              <a:buClr>
                <a:schemeClr val="accent1"/>
              </a:buClr>
            </a:pPr>
            <a:r>
              <a:rPr lang="de-DE" sz="1800" dirty="0"/>
              <a:t>Erhalt von Mischbaumarten 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Dichtstand zur Schaftpflege bzw.  Astreinigung erhalten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Mischbaumarten fördern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Qualitativ schlechte Bäume / Vorwüchse entnehmen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264" y="2564905"/>
            <a:ext cx="4077468" cy="2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19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8" y="2204864"/>
            <a:ext cx="4176836" cy="4051914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de-DE" sz="1800" dirty="0"/>
              <a:t>Gute </a:t>
            </a:r>
            <a:r>
              <a:rPr lang="de-DE" sz="1800" dirty="0" err="1"/>
              <a:t>Bestandespflege</a:t>
            </a:r>
            <a:r>
              <a:rPr lang="de-DE" sz="1800" dirty="0"/>
              <a:t> braucht  </a:t>
            </a:r>
            <a:r>
              <a:rPr lang="de-DE" sz="1800" b="1" dirty="0"/>
              <a:t>qualifizierte</a:t>
            </a:r>
            <a:r>
              <a:rPr lang="de-DE" sz="1800" dirty="0"/>
              <a:t> Arbeitskräfte, diese fehlen oft</a:t>
            </a:r>
          </a:p>
          <a:p>
            <a:pPr>
              <a:buClr>
                <a:schemeClr val="accent1"/>
              </a:buClr>
            </a:pPr>
            <a:r>
              <a:rPr lang="de-DE" sz="1800" dirty="0"/>
              <a:t>Vorheriges Positiv-Auszeichnen durch die Revierleitung (Markierung zu fördernder Lichtbaumarten) zur Unterstützung der Läuterungstruppe rechnet sich </a:t>
            </a:r>
          </a:p>
          <a:p>
            <a:pPr>
              <a:buClr>
                <a:schemeClr val="accent1"/>
              </a:buClr>
            </a:pPr>
            <a:r>
              <a:rPr lang="de-DE" sz="1800" dirty="0"/>
              <a:t>Anleitung auf Musterflächen </a:t>
            </a:r>
          </a:p>
          <a:p>
            <a:pPr>
              <a:buClr>
                <a:schemeClr val="accent1"/>
              </a:buClr>
            </a:pPr>
            <a:r>
              <a:rPr lang="de-DE" sz="1800" dirty="0"/>
              <a:t>Kontrolle der Pflegemaßnahme und Aufzeigen von Pflegefehlern sinnvoll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28</a:t>
            </a:fld>
            <a:endParaRPr lang="de-DE"/>
          </a:p>
        </p:txBody>
      </p:sp>
      <p:pic>
        <p:nvPicPr>
          <p:cNvPr id="9" name="Picture 2" descr="48bb323d-6ebb-4922-bc06-4660d406ac8f@forst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r="1398"/>
          <a:stretch>
            <a:fillRect/>
          </a:stretch>
        </p:blipFill>
        <p:spPr bwMode="auto">
          <a:xfrm rot="5400000">
            <a:off x="4469112" y="2667792"/>
            <a:ext cx="4051914" cy="31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11188" y="1341438"/>
            <a:ext cx="8137525" cy="792088"/>
          </a:xfrm>
        </p:spPr>
        <p:txBody>
          <a:bodyPr/>
          <a:lstStyle/>
          <a:p>
            <a:r>
              <a:rPr lang="de-DE" dirty="0"/>
              <a:t>Arbeitsorganisation / Qualitätssicherung 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7655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6363" y="1484784"/>
            <a:ext cx="7363190" cy="372520"/>
          </a:xfrm>
        </p:spPr>
        <p:txBody>
          <a:bodyPr>
            <a:noAutofit/>
          </a:bodyPr>
          <a:lstStyle/>
          <a:p>
            <a:r>
              <a:rPr lang="de-DE" dirty="0"/>
              <a:t>Arbeitsmittel &amp; Kosten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8542" y="2132856"/>
            <a:ext cx="3960000" cy="3312045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accent1"/>
              </a:buClr>
            </a:pPr>
            <a:r>
              <a:rPr lang="de-DE" sz="2400" dirty="0"/>
              <a:t>Freischneider</a:t>
            </a:r>
          </a:p>
          <a:p>
            <a:pPr lvl="1">
              <a:buClr>
                <a:schemeClr val="accent1"/>
              </a:buClr>
            </a:pPr>
            <a:r>
              <a:rPr lang="de-DE" sz="2100" dirty="0"/>
              <a:t>bis Trenndurchmesser von 7 cm</a:t>
            </a:r>
          </a:p>
          <a:p>
            <a:pPr>
              <a:buClr>
                <a:schemeClr val="accent1"/>
              </a:buClr>
            </a:pPr>
            <a:r>
              <a:rPr lang="de-DE" sz="2400" dirty="0" err="1"/>
              <a:t>Spacer</a:t>
            </a:r>
            <a:endParaRPr lang="de-DE" sz="2400" dirty="0"/>
          </a:p>
          <a:p>
            <a:pPr lvl="1">
              <a:buClr>
                <a:schemeClr val="accent1"/>
              </a:buClr>
            </a:pPr>
            <a:r>
              <a:rPr lang="de-DE" sz="2100" dirty="0"/>
              <a:t>bis Trenndurchmesser von 15 cm</a:t>
            </a:r>
          </a:p>
          <a:p>
            <a:pPr lvl="1">
              <a:buClr>
                <a:schemeClr val="accent1"/>
              </a:buClr>
            </a:pPr>
            <a:r>
              <a:rPr lang="de-DE" sz="2100" dirty="0"/>
              <a:t>Vorteile: ergonomisch und produktiv</a:t>
            </a:r>
          </a:p>
          <a:p>
            <a:pPr>
              <a:buClr>
                <a:schemeClr val="accent1"/>
              </a:buClr>
            </a:pPr>
            <a:r>
              <a:rPr lang="de-DE" sz="2400" dirty="0"/>
              <a:t>Leichte Motorsäge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4788024" y="2132856"/>
            <a:ext cx="3960000" cy="3312044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accent1"/>
              </a:buClr>
            </a:pPr>
            <a:r>
              <a:rPr lang="de-DE" sz="2400" dirty="0"/>
              <a:t>Jungbestandspflege im Nadelholz inkl. Anlage von Pflegepfaden, Auswahl von Z-Bäumen, Freistellen und Asten</a:t>
            </a:r>
          </a:p>
          <a:p>
            <a:pPr lvl="1">
              <a:buClr>
                <a:schemeClr val="accent1"/>
              </a:buClr>
            </a:pPr>
            <a:r>
              <a:rPr lang="de-DE" sz="2100" dirty="0"/>
              <a:t>25 – 30 h / ha</a:t>
            </a:r>
          </a:p>
          <a:p>
            <a:pPr lvl="1">
              <a:buClr>
                <a:schemeClr val="accent1"/>
              </a:buClr>
            </a:pPr>
            <a:r>
              <a:rPr lang="de-DE" sz="2100" dirty="0"/>
              <a:t>ca. 1.000 – 1.200 € / ha</a:t>
            </a:r>
          </a:p>
          <a:p>
            <a:pPr lvl="1">
              <a:buClr>
                <a:schemeClr val="accent1"/>
              </a:buClr>
            </a:pPr>
            <a:r>
              <a:rPr lang="de-DE" sz="2100" dirty="0"/>
              <a:t>Je nach Vorgehen und Bestand sehr unterschiedlich</a:t>
            </a:r>
          </a:p>
          <a:p>
            <a:pPr lvl="0">
              <a:buClr>
                <a:schemeClr val="accent1"/>
              </a:buClr>
            </a:pPr>
            <a:r>
              <a:rPr lang="de-DE" sz="2400" dirty="0"/>
              <a:t>Pflege im Laubholz aufgrund extensiverer Vorgehensweise (geringerer Stundensatz) deutlich preiswerter</a:t>
            </a:r>
            <a:endParaRPr lang="de-DE" sz="2400" dirty="0">
              <a:solidFill>
                <a:prstClr val="black"/>
              </a:solidFill>
            </a:endParaRPr>
          </a:p>
          <a:p>
            <a:pPr marL="200025" lvl="1" indent="0">
              <a:buClr>
                <a:srgbClr val="91A500">
                  <a:lumMod val="75000"/>
                </a:srgbClr>
              </a:buClr>
              <a:buNone/>
            </a:pP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3" y="4221088"/>
            <a:ext cx="3765595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7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Wiederbewaldung: Förderung &amp; Alternativen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 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611188" y="1896516"/>
            <a:ext cx="8209284" cy="4412804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1"/>
              </a:buClr>
            </a:pPr>
            <a:r>
              <a:rPr lang="de-DE" dirty="0"/>
              <a:t>Klimakrise im Wald hat seit 2018 zu erheblichen Schadflächen geführt (NRW: rd. 150.00 ha, Forstamt &gt; 10.000 ha) </a:t>
            </a:r>
          </a:p>
          <a:p>
            <a:pPr>
              <a:buClr>
                <a:schemeClr val="accent1"/>
              </a:buClr>
            </a:pPr>
            <a:r>
              <a:rPr lang="de-DE" dirty="0"/>
              <a:t>Wiederaufforstungspflicht § 44 LFoG innerhalb 2 Jahren 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Erlass: Fristverlängerung auf 4 Jahre &gt; Pflanzung oder Naturverjüngung 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Kontrolle &amp; Beratung durch das Forstamt wird ab 2024 intensiviert 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§ 44 (2): Verpflichtung, Kulturen und </a:t>
            </a:r>
            <a:r>
              <a:rPr lang="de-DE" dirty="0" err="1"/>
              <a:t>Verjüngungen</a:t>
            </a:r>
            <a:r>
              <a:rPr lang="de-DE" dirty="0"/>
              <a:t> zu pflegen und zu schützen</a:t>
            </a:r>
          </a:p>
          <a:p>
            <a:pPr>
              <a:buClr>
                <a:schemeClr val="accent1"/>
              </a:buClr>
            </a:pPr>
            <a:r>
              <a:rPr lang="de-DE" dirty="0"/>
              <a:t>NRW hat umfangreiche Förderprogramme aufgelegt, um den Waldbesitz finanziell zu unterstützen: 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Extremwetter-Richtlinie </a:t>
            </a:r>
          </a:p>
          <a:p>
            <a:pPr marL="874713" lvl="2" indent="-342900">
              <a:buClr>
                <a:schemeClr val="accent1"/>
              </a:buClr>
              <a:buFont typeface="+mj-lt"/>
              <a:buAutoNum type="arabicPeriod"/>
            </a:pPr>
            <a:r>
              <a:rPr lang="de-DE" dirty="0"/>
              <a:t>Wiederbewaldung im Standardverband (WET)</a:t>
            </a:r>
          </a:p>
          <a:p>
            <a:pPr marL="874713" lvl="2" indent="-342900">
              <a:buClr>
                <a:schemeClr val="accent1"/>
              </a:buClr>
              <a:buFont typeface="+mj-lt"/>
              <a:buAutoNum type="arabicPeriod"/>
            </a:pPr>
            <a:r>
              <a:rPr lang="de-DE" dirty="0"/>
              <a:t>Initialbegründung mit reduzierten Pflanzenzahlen</a:t>
            </a:r>
          </a:p>
          <a:p>
            <a:pPr marL="874713" lvl="2" indent="-342900">
              <a:buClr>
                <a:schemeClr val="accent1"/>
              </a:buClr>
              <a:buFont typeface="+mj-lt"/>
              <a:buAutoNum type="arabicPeriod"/>
            </a:pPr>
            <a:r>
              <a:rPr lang="de-DE" dirty="0"/>
              <a:t>Wiederbewaldungsprämie („Starterpaket“)</a:t>
            </a:r>
          </a:p>
          <a:p>
            <a:pPr marL="874713" lvl="2" indent="-342900">
              <a:buClr>
                <a:schemeClr val="accent1"/>
              </a:buClr>
              <a:buFont typeface="+mj-lt"/>
              <a:buAutoNum type="arabicPeriod"/>
            </a:pPr>
            <a:r>
              <a:rPr lang="de-DE" dirty="0"/>
              <a:t>Beratungspauschale (200 EUR/ha, nicht bei 3.)</a:t>
            </a:r>
          </a:p>
          <a:p>
            <a:pPr lvl="1">
              <a:buClr>
                <a:schemeClr val="accent1"/>
              </a:buClr>
            </a:pPr>
            <a:r>
              <a:rPr lang="de-DE" dirty="0"/>
              <a:t>Privat- und Kommunalwald-Richtlinie </a:t>
            </a:r>
          </a:p>
          <a:p>
            <a:pPr lvl="1">
              <a:buClr>
                <a:schemeClr val="accent1"/>
              </a:buClr>
            </a:pPr>
            <a:endParaRPr lang="de-DE" b="1" u="sng" dirty="0">
              <a:solidFill>
                <a:srgbClr val="C00000"/>
              </a:solidFill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b="1" u="sng" dirty="0">
                <a:solidFill>
                  <a:srgbClr val="C00000"/>
                </a:solidFill>
              </a:rPr>
              <a:t>Jetzt</a:t>
            </a:r>
            <a:r>
              <a:rPr lang="de-DE" dirty="0">
                <a:solidFill>
                  <a:srgbClr val="C00000"/>
                </a:solidFill>
              </a:rPr>
              <a:t> ist der Zeitpunkt, die Weichen für klimaangepasste </a:t>
            </a:r>
            <a:r>
              <a:rPr lang="de-DE" b="1" u="sng" dirty="0">
                <a:solidFill>
                  <a:srgbClr val="C00000"/>
                </a:solidFill>
              </a:rPr>
              <a:t>Mischwälder</a:t>
            </a:r>
            <a:r>
              <a:rPr lang="de-DE" dirty="0">
                <a:solidFill>
                  <a:srgbClr val="C00000"/>
                </a:solidFill>
              </a:rPr>
              <a:t> zu stellen!   </a:t>
            </a:r>
          </a:p>
          <a:p>
            <a:pPr lvl="1">
              <a:buClr>
                <a:schemeClr val="accent1"/>
              </a:buClr>
            </a:pPr>
            <a:endParaRPr lang="de-DE" dirty="0"/>
          </a:p>
          <a:p>
            <a:pPr lvl="1">
              <a:buClr>
                <a:schemeClr val="accent1"/>
              </a:buClr>
            </a:pPr>
            <a:endParaRPr lang="de-DE" dirty="0"/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2152082"/>
            <a:ext cx="994735" cy="99473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 rot="16200000">
            <a:off x="8519063" y="2651150"/>
            <a:ext cx="864096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Flaticon.com</a:t>
            </a:r>
          </a:p>
        </p:txBody>
      </p:sp>
    </p:spTree>
    <p:extLst>
      <p:ext uri="{BB962C8B-B14F-4D97-AF65-F5344CB8AC3E}">
        <p14:creationId xmlns:p14="http://schemas.microsoft.com/office/powerpoint/2010/main" val="105065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935" y="2636912"/>
            <a:ext cx="2268253" cy="17641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700" dirty="0"/>
              <a:t>Hochmechanisierte Jungbestandspflege als alternatives Verfahren</a:t>
            </a:r>
            <a:br>
              <a:rPr lang="de-DE" dirty="0"/>
            </a:b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11189" y="2457394"/>
            <a:ext cx="8137524" cy="4211966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accent1"/>
              </a:buClr>
            </a:pPr>
            <a:r>
              <a:rPr lang="de-DE" sz="2900" dirty="0" err="1"/>
              <a:t>Harvester</a:t>
            </a:r>
            <a:r>
              <a:rPr lang="de-DE" sz="2900" dirty="0"/>
              <a:t> mit Energieholzgreifer</a:t>
            </a:r>
          </a:p>
          <a:p>
            <a:pPr>
              <a:buClr>
                <a:schemeClr val="accent1"/>
              </a:buClr>
            </a:pPr>
            <a:r>
              <a:rPr lang="de-DE" sz="2900" dirty="0"/>
              <a:t>Ablauf (</a:t>
            </a:r>
            <a:r>
              <a:rPr lang="de-DE" sz="2900" dirty="0" err="1"/>
              <a:t>Fi</a:t>
            </a:r>
            <a:r>
              <a:rPr lang="de-DE" sz="2900" dirty="0"/>
              <a:t>-Dou-Bi-Beispielsbestand):</a:t>
            </a:r>
          </a:p>
          <a:p>
            <a:pPr lvl="1">
              <a:buClr>
                <a:schemeClr val="accent1"/>
              </a:buClr>
            </a:pPr>
            <a:r>
              <a:rPr lang="de-DE" sz="2600" dirty="0"/>
              <a:t>Vereinzelung/Stammzahlreduktion</a:t>
            </a:r>
          </a:p>
          <a:p>
            <a:pPr lvl="1">
              <a:buClr>
                <a:schemeClr val="accent1"/>
              </a:buClr>
            </a:pPr>
            <a:r>
              <a:rPr lang="de-DE" sz="2600" dirty="0"/>
              <a:t>Konzentration an der </a:t>
            </a:r>
            <a:r>
              <a:rPr lang="de-DE" sz="2600" dirty="0" err="1"/>
              <a:t>Rückegasse</a:t>
            </a:r>
            <a:endParaRPr lang="de-DE" sz="2600" dirty="0"/>
          </a:p>
          <a:p>
            <a:pPr lvl="1">
              <a:buClr>
                <a:schemeClr val="accent1"/>
              </a:buClr>
            </a:pPr>
            <a:r>
              <a:rPr lang="de-DE" sz="2600" dirty="0" err="1"/>
              <a:t>Rückung</a:t>
            </a:r>
            <a:r>
              <a:rPr lang="de-DE" sz="2600" dirty="0"/>
              <a:t> zum Forstwirtschaftsweg</a:t>
            </a:r>
          </a:p>
          <a:p>
            <a:pPr lvl="1">
              <a:buClr>
                <a:schemeClr val="accent1"/>
              </a:buClr>
            </a:pPr>
            <a:r>
              <a:rPr lang="de-DE" sz="2600" dirty="0"/>
              <a:t>Hacken</a:t>
            </a:r>
          </a:p>
          <a:p>
            <a:pPr>
              <a:buClr>
                <a:schemeClr val="accent1"/>
              </a:buClr>
            </a:pPr>
            <a:r>
              <a:rPr lang="de-DE" sz="2900" dirty="0"/>
              <a:t>Kalkulierte Kosten von ca. 5.000 € / ha</a:t>
            </a:r>
          </a:p>
          <a:p>
            <a:pPr>
              <a:buClr>
                <a:schemeClr val="accent1"/>
              </a:buClr>
            </a:pPr>
            <a:r>
              <a:rPr lang="de-DE" sz="2900" dirty="0"/>
              <a:t>Erlös durch Verkauf von Hackschnitzeln ca. 3.600 € / ha, bei Aushaltung von Nutzholz höhere Erlöse möglich </a:t>
            </a:r>
          </a:p>
          <a:p>
            <a:pPr>
              <a:buClr>
                <a:schemeClr val="accent1"/>
              </a:buClr>
            </a:pPr>
            <a:r>
              <a:rPr lang="de-DE" sz="2900" dirty="0"/>
              <a:t>Problem: Blöcke zwischen den Gassen schlecht zu bearbeiten (Kranauslage, eingeschränkte Sicht) 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de-DE" sz="2900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2900" dirty="0"/>
              <a:t>„besser als kein Eingriff“, ersetzt klassische Jungbestandspflege nur bedingt</a:t>
            </a:r>
            <a:endParaRPr lang="de-DE" dirty="0"/>
          </a:p>
        </p:txBody>
      </p:sp>
      <p:pic>
        <p:nvPicPr>
          <p:cNvPr id="6" name="Inhaltsplatzhalt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844824"/>
            <a:ext cx="1880718" cy="222456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056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Förderung von Pflegemaßnahmen</a:t>
            </a:r>
            <a:br>
              <a:rPr lang="de-DE" dirty="0"/>
            </a:b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11188" y="2060848"/>
            <a:ext cx="8137524" cy="3888432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de-DE" sz="2000" dirty="0" err="1"/>
              <a:t>FöRL</a:t>
            </a:r>
            <a:r>
              <a:rPr lang="de-DE" sz="2000" dirty="0"/>
              <a:t> Privat- und Körperschaftswald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In </a:t>
            </a:r>
            <a:r>
              <a:rPr lang="de-DE" sz="2000" dirty="0" err="1"/>
              <a:t>Naturverjüngungen</a:t>
            </a:r>
            <a:r>
              <a:rPr lang="de-DE" sz="2000" dirty="0"/>
              <a:t> nach Maßnahme: min. 65 % heimisches Laubholz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In Kulturen:</a:t>
            </a:r>
          </a:p>
          <a:p>
            <a:pPr lvl="1">
              <a:buClr>
                <a:schemeClr val="accent1"/>
              </a:buClr>
            </a:pPr>
            <a:r>
              <a:rPr lang="de-DE" sz="1800" dirty="0"/>
              <a:t>Durchschnittliches Alter von max. 15 Jahren</a:t>
            </a:r>
          </a:p>
          <a:p>
            <a:pPr lvl="1">
              <a:buClr>
                <a:schemeClr val="accent1"/>
              </a:buClr>
            </a:pPr>
            <a:r>
              <a:rPr lang="de-DE" sz="1800" dirty="0"/>
              <a:t>Für geförderte oder zum Zeitpunkt der Etablierung förderfähige Kulturen (min. 65 % heimisches Laubholz)</a:t>
            </a:r>
          </a:p>
          <a:p>
            <a:pPr>
              <a:buClr>
                <a:schemeClr val="accent1"/>
              </a:buClr>
            </a:pPr>
            <a:r>
              <a:rPr lang="de-DE" sz="2000" dirty="0"/>
              <a:t>770 € / ha</a:t>
            </a:r>
          </a:p>
          <a:p>
            <a:pPr>
              <a:buClr>
                <a:schemeClr val="accent1"/>
              </a:buClr>
            </a:pPr>
            <a:endParaRPr lang="de-DE" sz="2000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2000" dirty="0">
                <a:sym typeface="Wingdings" panose="05000000000000000000" pitchFamily="2" charset="2"/>
              </a:rPr>
              <a:t>Förderung kommt nur in Ausnahmefällen in Frage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480854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32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1" y="2240868"/>
            <a:ext cx="4644131" cy="292017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64088" y="2210471"/>
            <a:ext cx="3402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ym typeface="Wingdings" panose="05000000000000000000" pitchFamily="2" charset="2"/>
              </a:rPr>
              <a:t>Pflegerückstände gibt es aus beschriebenen Gründen auch in anderen Beständen…</a:t>
            </a:r>
            <a:endParaRPr lang="de-DE" sz="20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323528" y="5461650"/>
            <a:ext cx="7916838" cy="12241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66700" indent="-266700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1813" indent="-265113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14388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1088" indent="-266700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1800" b="1" dirty="0">
                <a:solidFill>
                  <a:schemeClr val="accent1"/>
                </a:solidFill>
              </a:rPr>
              <a:t>Jungbestandspflege ist für die Entwicklung von produktiven und klimastabilen Mischbeständen sehr sinnvoll.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1800" b="1" dirty="0">
                <a:solidFill>
                  <a:schemeClr val="accent1"/>
                </a:solidFill>
              </a:rPr>
              <a:t>Maßnahme fördert die Strukturvielfalt und trägt damit zur Risikominimierung bei. Sprechen Sie Ihre Revierleitung darauf an!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981217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Vielen Dank für Ihre Aufmerksamkeit. </a:t>
            </a:r>
          </a:p>
          <a:p>
            <a:pPr marL="0" indent="0" algn="ctr">
              <a:buNone/>
            </a:pPr>
            <a:r>
              <a:rPr lang="de-DE" dirty="0"/>
              <a:t>Haben Sie Fragen?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55576" y="4077072"/>
            <a:ext cx="6768752" cy="1514752"/>
          </a:xfrm>
        </p:spPr>
        <p:txBody>
          <a:bodyPr/>
          <a:lstStyle/>
          <a:p>
            <a:r>
              <a:rPr lang="de-DE" sz="2000" dirty="0">
                <a:solidFill>
                  <a:schemeClr val="accent1"/>
                </a:solidFill>
              </a:rPr>
              <a:t>RFA Oberes Sauerland </a:t>
            </a:r>
          </a:p>
          <a:p>
            <a:r>
              <a:rPr lang="de-DE" sz="2000" dirty="0">
                <a:solidFill>
                  <a:schemeClr val="accent1"/>
                </a:solidFill>
              </a:rPr>
              <a:t>Frank Rosenkranz</a:t>
            </a:r>
          </a:p>
          <a:p>
            <a:r>
              <a:rPr lang="de-DE" sz="2000" dirty="0">
                <a:solidFill>
                  <a:schemeClr val="accent1"/>
                </a:solidFill>
                <a:sym typeface="Wingdings" panose="05000000000000000000" pitchFamily="2" charset="2"/>
              </a:rPr>
              <a:t> 02972/970214</a:t>
            </a:r>
            <a:endParaRPr lang="de-DE" sz="2000" dirty="0">
              <a:solidFill>
                <a:schemeClr val="accent1"/>
              </a:solidFill>
            </a:endParaRPr>
          </a:p>
          <a:p>
            <a:r>
              <a:rPr lang="de-DE" sz="2000" dirty="0">
                <a:solidFill>
                  <a:schemeClr val="accent1"/>
                </a:solidFill>
                <a:sym typeface="Wingdings" panose="05000000000000000000" pitchFamily="2" charset="2"/>
              </a:rPr>
              <a:t> frank.rosenkranz@wald-und-holz.nrw.de</a:t>
            </a:r>
            <a:endParaRPr lang="de-DE" sz="2000" dirty="0">
              <a:solidFill>
                <a:schemeClr val="accent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804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4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23528" y="1196752"/>
            <a:ext cx="8568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5"/>
                </a:solidFill>
              </a:rPr>
              <a:t>Förderung nach Extremwetter-Richtlinie</a:t>
            </a:r>
          </a:p>
          <a:p>
            <a:endParaRPr lang="de-DE" sz="2400" b="1" dirty="0"/>
          </a:p>
          <a:p>
            <a:pPr>
              <a:buClr>
                <a:schemeClr val="accent1"/>
              </a:buClr>
            </a:pPr>
            <a:r>
              <a:rPr lang="de-DE" sz="2000" b="1" dirty="0"/>
              <a:t>Erhöhung der Förderbeträge bei der Wiederaufforstung (WET)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90" y="2420888"/>
            <a:ext cx="3981038" cy="288032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4" y="2780928"/>
            <a:ext cx="4190424" cy="273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2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5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23528" y="1196752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5"/>
                </a:solidFill>
              </a:rPr>
              <a:t>Förderung nach Extremwetter-Richtlinie</a:t>
            </a:r>
          </a:p>
          <a:p>
            <a:pPr>
              <a:buClr>
                <a:schemeClr val="accent1"/>
              </a:buClr>
            </a:pPr>
            <a:endParaRPr lang="de-DE" sz="2400" b="1" dirty="0"/>
          </a:p>
          <a:p>
            <a:pPr>
              <a:buClr>
                <a:schemeClr val="accent1"/>
              </a:buClr>
            </a:pPr>
            <a:r>
              <a:rPr lang="de-DE" sz="2000" b="1" dirty="0"/>
              <a:t>Einführung „Wiederbewaldungsprämie zur Einleitung oder Ergänzung der Wiederbewaldung durch Pflanzung standortgerechter Baumarten“</a:t>
            </a:r>
            <a:endParaRPr lang="de-DE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323528" y="2924944"/>
            <a:ext cx="84802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Bei der Durchführung von Maßnahmen nach Nummer 2.6 gelten folgende Vorgaben:</a:t>
            </a:r>
          </a:p>
          <a:p>
            <a:pPr marL="228600" indent="-228600">
              <a:buAutoNum type="alphaLcParenR"/>
            </a:pPr>
            <a:r>
              <a:rPr lang="de-DE" sz="1600" dirty="0"/>
              <a:t>Je Hektar müssen </a:t>
            </a:r>
            <a:r>
              <a:rPr lang="de-DE" sz="1600" b="1" dirty="0"/>
              <a:t>min. 400 Pflanzen einer standortgerechten Baumart gleichmäßig</a:t>
            </a:r>
            <a:r>
              <a:rPr lang="de-DE" sz="1600" dirty="0"/>
              <a:t> verteilt gepflanzt werden. Auf der Förderfläche sind nur Baumarten zugelassen, die laut Waldbaukonzept NRW zum Antrag empfohlen werden. Förderung von Fichte ist ausgeschlossen, vorhandene Fichte ist jedoch förderunschädlich.</a:t>
            </a:r>
          </a:p>
          <a:p>
            <a:pPr marL="228600" indent="-228600">
              <a:buAutoNum type="alphaLcParenR"/>
            </a:pPr>
            <a:r>
              <a:rPr lang="de-DE" sz="1600" dirty="0"/>
              <a:t>In </a:t>
            </a:r>
            <a:r>
              <a:rPr lang="de-DE" sz="1600" b="1" dirty="0"/>
              <a:t>Schutzgebieten</a:t>
            </a:r>
            <a:r>
              <a:rPr lang="de-DE" sz="1600" dirty="0"/>
              <a:t> ist die Förderung von nicht heimischen Baumarten und Nadelbaum-arten ausgeschlossen.</a:t>
            </a:r>
          </a:p>
          <a:p>
            <a:pPr marL="228600" indent="-228600">
              <a:buAutoNum type="alphaLcParenR" startAt="3"/>
            </a:pPr>
            <a:r>
              <a:rPr lang="de-DE" sz="1600" dirty="0"/>
              <a:t>Die Zuwendung kann innerhalb eines Zeitraumes von drei Jahren ab Umsetzung der Maßnahme </a:t>
            </a:r>
            <a:r>
              <a:rPr lang="de-DE" sz="1600" b="1" dirty="0"/>
              <a:t>nicht</a:t>
            </a:r>
            <a:r>
              <a:rPr lang="de-DE" sz="1600" dirty="0"/>
              <a:t> mit weiteren Zuwendung zur Wiederbewaldung und Waldumbau nach diesen Richtlinien oder den </a:t>
            </a:r>
            <a:r>
              <a:rPr lang="de-DE" sz="1600" dirty="0" err="1"/>
              <a:t>FöRL</a:t>
            </a:r>
            <a:r>
              <a:rPr lang="de-DE" sz="1600" dirty="0"/>
              <a:t> Privat- und Körperschaftswald kombiniert werden.</a:t>
            </a:r>
          </a:p>
          <a:p>
            <a:pPr marL="228600" indent="-228600">
              <a:buAutoNum type="alphaLcParenR" startAt="4"/>
            </a:pPr>
            <a:r>
              <a:rPr lang="de-DE" sz="1600" dirty="0"/>
              <a:t>Die Zuwendung wird ohne Bundesbeteiligung und unter Berücksichtigung der Regelungen für </a:t>
            </a:r>
            <a:r>
              <a:rPr lang="de-DE" sz="1600" b="1" dirty="0"/>
              <a:t>De-</a:t>
            </a:r>
            <a:r>
              <a:rPr lang="de-DE" sz="1600" b="1" dirty="0" err="1"/>
              <a:t>Minimis</a:t>
            </a:r>
            <a:r>
              <a:rPr lang="de-DE" sz="1600" b="1" dirty="0"/>
              <a:t>-Beihilfen </a:t>
            </a:r>
            <a:r>
              <a:rPr lang="de-DE" sz="1600" dirty="0"/>
              <a:t>gewährt.</a:t>
            </a:r>
          </a:p>
        </p:txBody>
      </p:sp>
    </p:spTree>
    <p:extLst>
      <p:ext uri="{BB962C8B-B14F-4D97-AF65-F5344CB8AC3E}">
        <p14:creationId xmlns:p14="http://schemas.microsoft.com/office/powerpoint/2010/main" val="2187226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6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23528" y="1196752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5"/>
                </a:solidFill>
              </a:rPr>
              <a:t>Wiederbewaldungsprämie - Hinweise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67891" y="1916832"/>
            <a:ext cx="84802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Bagatellgrenze 1.000 EUR (1,25 Hektar Antragsfläche)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FBG-Sammelanträge sind möglich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Förderfähig sind empf. Baumarten des Waldbaukonzeptes (Liste S. 36)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Pflanzung nur einer Baumart ist zulässig, Mischbaumart(en) sinnvoll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Mehrpflanzungen sind förderunschädlich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Naturverjüngung kann förderunschädlich integriert werden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Nachbesserung, z.B. nach Ausfall durch Trockenheit, wird nicht gefördert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200 EUR-Beratungsprämie kann nicht in Anspruch genommen werden  </a:t>
            </a:r>
          </a:p>
        </p:txBody>
      </p:sp>
    </p:spTree>
    <p:extLst>
      <p:ext uri="{BB962C8B-B14F-4D97-AF65-F5344CB8AC3E}">
        <p14:creationId xmlns:p14="http://schemas.microsoft.com/office/powerpoint/2010/main" val="4219100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7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23528" y="1196752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5"/>
                </a:solidFill>
              </a:rPr>
              <a:t>Wiederbewaldung – Alternativen zur Landesförderung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67891" y="1916832"/>
            <a:ext cx="84802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Spenden, Pflanzaktionen, z.B. mit Vereinen oder Unternehmen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Einsatz von Ersatzgeldern, z.B. zur Umsetzung forstlicher Ziele aus den Landschaftsplänen 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Einrichtung von Ökokonten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Klima-Zertifikate aus Wiederaufforstungen/Vergütung CO</a:t>
            </a:r>
            <a:r>
              <a:rPr lang="de-DE" sz="1400" dirty="0"/>
              <a:t>2</a:t>
            </a:r>
            <a:r>
              <a:rPr lang="de-DE" dirty="0"/>
              <a:t>-Kompensation, z.B.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 err="1"/>
              <a:t>Ecosystem</a:t>
            </a:r>
            <a:r>
              <a:rPr lang="de-DE" dirty="0"/>
              <a:t> Value </a:t>
            </a:r>
            <a:r>
              <a:rPr lang="de-DE" dirty="0" err="1"/>
              <a:t>Association</a:t>
            </a:r>
            <a:r>
              <a:rPr lang="de-DE" dirty="0"/>
              <a:t> e.V., Bonn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 err="1"/>
              <a:t>GreenZero</a:t>
            </a:r>
            <a:r>
              <a:rPr lang="de-DE" dirty="0"/>
              <a:t> / Heimaterbe GmbH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Bundesprogramm „Klimaangepasstes Waldmanagement“  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0311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077072"/>
            <a:ext cx="5262457" cy="153817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67891" y="1916832"/>
            <a:ext cx="838057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Grundlage: Eingriffsregelung und Kompensationsmaßnahmen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Bei Eingriffen in Natur und Landschaft gilt </a:t>
            </a:r>
          </a:p>
          <a:p>
            <a:pPr marL="800100" lvl="1" indent="-342900">
              <a:buClr>
                <a:schemeClr val="accent1"/>
              </a:buClr>
              <a:buFont typeface="+mj-lt"/>
              <a:buAutoNum type="arabicPeriod"/>
            </a:pPr>
            <a:r>
              <a:rPr lang="de-DE" sz="1200" dirty="0"/>
              <a:t>Vermeidung </a:t>
            </a:r>
          </a:p>
          <a:p>
            <a:pPr marL="800100" lvl="1" indent="-342900">
              <a:buClr>
                <a:schemeClr val="accent1"/>
              </a:buClr>
              <a:buFont typeface="+mj-lt"/>
              <a:buAutoNum type="arabicPeriod"/>
            </a:pPr>
            <a:r>
              <a:rPr lang="de-DE" sz="1200" dirty="0"/>
              <a:t>Ausgleich</a:t>
            </a:r>
          </a:p>
          <a:p>
            <a:pPr marL="800100" lvl="1" indent="-342900">
              <a:buClr>
                <a:schemeClr val="accent1"/>
              </a:buClr>
              <a:buFont typeface="+mj-lt"/>
              <a:buAutoNum type="arabicPeriod"/>
            </a:pPr>
            <a:r>
              <a:rPr lang="de-DE" sz="1200" dirty="0"/>
              <a:t>Ersatzmaßnahmen </a:t>
            </a:r>
          </a:p>
          <a:p>
            <a:pPr marL="800100" lvl="1" indent="-342900">
              <a:buClr>
                <a:schemeClr val="accent1"/>
              </a:buClr>
              <a:buFont typeface="+mj-lt"/>
              <a:buAutoNum type="arabicPeriod"/>
            </a:pPr>
            <a:r>
              <a:rPr lang="de-DE" sz="1200" dirty="0"/>
              <a:t>Ersatzgeld 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Ausgleich und Ersatz können im Kompensationsraum auf „fremden“ Flächen erfolgen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Grundlage sind </a:t>
            </a:r>
            <a:r>
              <a:rPr lang="de-DE" sz="1600" b="1" dirty="0"/>
              <a:t>Biotopwerte</a:t>
            </a:r>
            <a:r>
              <a:rPr lang="de-DE" sz="1600" dirty="0"/>
              <a:t>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Biotopwert vor der Maßnahme : Biotopwert nach der Maßnahme &gt; Saldo ÖWE für </a:t>
            </a:r>
            <a:r>
              <a:rPr lang="de-DE" sz="1600" u="sng" dirty="0"/>
              <a:t>durchgeführte</a:t>
            </a:r>
            <a:r>
              <a:rPr lang="de-DE" sz="1600" dirty="0"/>
              <a:t> Maßnahmen auf </a:t>
            </a:r>
            <a:r>
              <a:rPr lang="de-DE" sz="1600" dirty="0" err="1"/>
              <a:t>Ökokonto</a:t>
            </a:r>
            <a:r>
              <a:rPr lang="de-DE" sz="1600" dirty="0"/>
              <a:t> / </a:t>
            </a:r>
            <a:r>
              <a:rPr lang="de-DE" sz="1600" u="sng" dirty="0"/>
              <a:t>geplante</a:t>
            </a:r>
            <a:r>
              <a:rPr lang="de-DE" sz="1600" dirty="0"/>
              <a:t> Maßnahmen im Flächenpool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Ökokonten werden bei der Unteren Naturschutzbehörde geführt (Entgelte möglich)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Ausgleichs- und Ersatzmaßnahmen sind gem. § 39 (1) </a:t>
            </a:r>
            <a:r>
              <a:rPr lang="de-DE" sz="1600" dirty="0" err="1"/>
              <a:t>LNatSchG</a:t>
            </a:r>
            <a:r>
              <a:rPr lang="de-DE" sz="1600" dirty="0"/>
              <a:t> Gesetzlich geschützte Landschaftsbestandteile!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8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23528" y="1196752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</a:rPr>
              <a:t>Ökokonten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6314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6E87-E4DD-4B6C-8268-80C2F5837604}" type="slidenum">
              <a:rPr lang="de-DE" smtClean="0"/>
              <a:t>9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23528" y="1196752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Ecosystem Value Association </a:t>
            </a:r>
            <a:r>
              <a:rPr lang="en-US" sz="2400" b="1" dirty="0" err="1">
                <a:solidFill>
                  <a:schemeClr val="accent5"/>
                </a:solidFill>
              </a:rPr>
              <a:t>e.V</a:t>
            </a:r>
            <a:r>
              <a:rPr lang="en-US" sz="2400" b="1" dirty="0">
                <a:solidFill>
                  <a:schemeClr val="accent5"/>
                </a:solidFill>
              </a:rPr>
              <a:t>. (</a:t>
            </a:r>
            <a:r>
              <a:rPr lang="en-US" sz="2400" b="1" dirty="0" err="1">
                <a:solidFill>
                  <a:schemeClr val="accent5"/>
                </a:solidFill>
              </a:rPr>
              <a:t>eva</a:t>
            </a:r>
            <a:r>
              <a:rPr lang="en-US" sz="2400" b="1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67891" y="1916832"/>
            <a:ext cx="80205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Quantifizierung von Ökosystemleistungen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Start mit Klimaschutzmethoden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Möglichkeiten der CO</a:t>
            </a:r>
            <a:r>
              <a:rPr lang="de-DE" sz="1400" dirty="0"/>
              <a:t>2</a:t>
            </a:r>
            <a:r>
              <a:rPr lang="de-DE" dirty="0"/>
              <a:t>-Kompensation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Bindung/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Senkenleistung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reduction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claiming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Freiwilliger finanzieller Beitrag (</a:t>
            </a:r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claiming</a:t>
            </a:r>
            <a:r>
              <a:rPr lang="de-DE" dirty="0"/>
              <a:t>) &gt; </a:t>
            </a:r>
            <a:r>
              <a:rPr lang="de-DE" dirty="0" err="1"/>
              <a:t>eva</a:t>
            </a:r>
            <a:endParaRPr lang="de-DE" dirty="0"/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Kompensation (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compensation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claiming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)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Grundlage ist der </a:t>
            </a:r>
            <a:r>
              <a:rPr lang="de-DE" b="1" dirty="0"/>
              <a:t>Wald-Klimastandard</a:t>
            </a:r>
            <a:r>
              <a:rPr lang="de-DE" dirty="0"/>
              <a:t> für Wald-</a:t>
            </a:r>
            <a:r>
              <a:rPr lang="de-DE" dirty="0" err="1"/>
              <a:t>Wiederaubau</a:t>
            </a:r>
            <a:r>
              <a:rPr lang="de-DE" dirty="0"/>
              <a:t> 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1 Zertifikat/</a:t>
            </a:r>
            <a:r>
              <a:rPr lang="de-DE" dirty="0" err="1"/>
              <a:t>to</a:t>
            </a:r>
            <a:r>
              <a:rPr lang="de-DE" dirty="0"/>
              <a:t> CO</a:t>
            </a:r>
            <a:r>
              <a:rPr lang="de-DE" sz="1400" dirty="0"/>
              <a:t>2</a:t>
            </a:r>
            <a:r>
              <a:rPr lang="de-DE" dirty="0"/>
              <a:t>, kann sofort verkauft werden, Bindung 25 Jahre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PEFC bietet derzeit kein Modell an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FSC bietet die Zertifizierung von Ökosystemleistungen (CO</a:t>
            </a:r>
            <a:r>
              <a:rPr lang="de-DE" sz="1400" dirty="0"/>
              <a:t>2</a:t>
            </a:r>
            <a:r>
              <a:rPr lang="de-DE" dirty="0"/>
              <a:t>, Wasser, Boden, Erholung und Biodiversität) an.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986397"/>
            <a:ext cx="4376580" cy="145628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951466"/>
            <a:ext cx="3172523" cy="150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20886"/>
      </p:ext>
    </p:extLst>
  </p:cSld>
  <p:clrMapOvr>
    <a:masterClrMapping/>
  </p:clrMapOvr>
</p:sld>
</file>

<file path=ppt/theme/theme1.xml><?xml version="1.0" encoding="utf-8"?>
<a:theme xmlns:a="http://schemas.openxmlformats.org/drawingml/2006/main" name="WALD UND HOLZ MASTER POWERPOINT">
  <a:themeElements>
    <a:clrScheme name="WALD UND BAUM PALETTE 0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A500"/>
      </a:accent1>
      <a:accent2>
        <a:srgbClr val="003064"/>
      </a:accent2>
      <a:accent3>
        <a:srgbClr val="009EE0"/>
      </a:accent3>
      <a:accent4>
        <a:srgbClr val="F29400"/>
      </a:accent4>
      <a:accent5>
        <a:srgbClr val="E2001A"/>
      </a:accent5>
      <a:accent6>
        <a:srgbClr val="ACACAC"/>
      </a:accent6>
      <a:hlink>
        <a:srgbClr val="003064"/>
      </a:hlink>
      <a:folHlink>
        <a:srgbClr val="E75151"/>
      </a:folHlink>
    </a:clrScheme>
    <a:fontScheme name="WALD UND BA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0250_01_PowerPoint_WALD UND HOLZ NRW MASTER _neue Farbleiste</Template>
  <TotalTime>0</TotalTime>
  <Words>2094</Words>
  <Application>Microsoft Office PowerPoint</Application>
  <PresentationFormat>Bildschirmpräsentation (4:3)</PresentationFormat>
  <Paragraphs>336</Paragraphs>
  <Slides>33</Slides>
  <Notes>2</Notes>
  <HiddenSlides>6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8" baseType="lpstr">
      <vt:lpstr>Arial</vt:lpstr>
      <vt:lpstr>Calibri</vt:lpstr>
      <vt:lpstr>TKTypeMedium</vt:lpstr>
      <vt:lpstr>Wingdings</vt:lpstr>
      <vt:lpstr>WALD UND HOLZ MASTER POWERPOINT</vt:lpstr>
      <vt:lpstr>Bericht des Forstamtes 15.02.2024 JHV FBG Sundern   </vt:lpstr>
      <vt:lpstr>Themen </vt:lpstr>
      <vt:lpstr>Wiederbewaldung: Förderung &amp; Alternativen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Stakeholderprozess „Beförsterung Privatwald in NRW“ </vt:lpstr>
      <vt:lpstr>Stakeholderprozess – Leitbild Forstwirtschaftliche Zusammenschlüsse</vt:lpstr>
      <vt:lpstr>Stakeholderprozess – Tendenzen aus den Workshops</vt:lpstr>
      <vt:lpstr>Direkte Förderung – Beförsterung 2023</vt:lpstr>
      <vt:lpstr>Berücksichtigung Kalamität und steuerlicher Hiebsatz</vt:lpstr>
      <vt:lpstr>Berücksichtigung Kalamität und steuerlicher Hiebsatz</vt:lpstr>
      <vt:lpstr>Berücksichtigung Kalamität und steuerlicher Hiebsatz</vt:lpstr>
      <vt:lpstr>Zertifizierung nach PEFC    </vt:lpstr>
      <vt:lpstr>Erkenntnisse aus PEFC-Audits</vt:lpstr>
      <vt:lpstr>Erkenntnisse aus PEFC-Audits  </vt:lpstr>
      <vt:lpstr>Pflege von Kyrill-Beständen als Arbeits- und Beratungsschwerpunkt</vt:lpstr>
      <vt:lpstr>Zugucken oder aktiv werden?</vt:lpstr>
      <vt:lpstr>Naturale Situation und Ziele der Jungbestandspflege </vt:lpstr>
      <vt:lpstr>PowerPoint-Präsentation</vt:lpstr>
      <vt:lpstr>Beispiel 1: Douglasienbestand mit wenigen Mischbaumarten</vt:lpstr>
      <vt:lpstr>Beispiel 2: Fichtenbestand mit Birke und Eberesche </vt:lpstr>
      <vt:lpstr>Beispiel 3: Laubholzbestände </vt:lpstr>
      <vt:lpstr>Arbeitsorganisation / Qualitätssicherung  </vt:lpstr>
      <vt:lpstr>Arbeitsmittel &amp; Kosten </vt:lpstr>
      <vt:lpstr>Hochmechanisierte Jungbestandspflege als alternatives Verfahren </vt:lpstr>
      <vt:lpstr>Förderung von Pflegemaßnahmen </vt:lpstr>
      <vt:lpstr>PowerPoint-Präsentation</vt:lpstr>
      <vt:lpstr>PowerPoint-Präsentation</vt:lpstr>
    </vt:vector>
  </TitlesOfParts>
  <Company>Landesbetrieb Wald und Holz Nordrhein-Westfalen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Titelseite + Bildstreifen</dc:title>
  <dc:creator>Bürvenich, Johannes</dc:creator>
  <cp:lastModifiedBy>DW D</cp:lastModifiedBy>
  <cp:revision>513</cp:revision>
  <cp:lastPrinted>2022-12-13T06:45:15Z</cp:lastPrinted>
  <dcterms:created xsi:type="dcterms:W3CDTF">2018-05-24T06:23:31Z</dcterms:created>
  <dcterms:modified xsi:type="dcterms:W3CDTF">2024-02-15T18:01:45Z</dcterms:modified>
</cp:coreProperties>
</file>